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10058400" cx="7772400"/>
  <p:notesSz cx="6858000" cy="9144000"/>
  <p:embeddedFontLst>
    <p:embeddedFont>
      <p:font typeface="Roboto"/>
      <p:regular r:id="rId10"/>
      <p:bold r:id="rId11"/>
      <p:italic r:id="rId12"/>
      <p:boldItalic r:id="rId13"/>
    </p:embeddedFon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9qMhVmLqBev+oehp/6zapZBj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5c9df606f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 name="Google Shape;47;g265c9df606f_0_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c10510c5b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21c10510c5b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a80f7b548_0_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5a80f7b548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5c9df606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265c9df606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10"/>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11"/>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4" name="Google Shape;14;p11"/>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7" name="Google Shape;17;p12"/>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18" name="Google Shape;18;p12"/>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sp>
        <p:nvSpPr>
          <p:cNvPr id="20" name="Google Shape;20;p1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1" name="Google Shape;21;p13"/>
          <p:cNvSpPr txBox="1"/>
          <p:nvPr>
            <p:ph idx="1" type="body"/>
          </p:nvPr>
        </p:nvSpPr>
        <p:spPr>
          <a:xfrm>
            <a:off x="722312" y="2906713"/>
            <a:ext cx="7772401" cy="1500190"/>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lvl1pPr>
            <a:lvl2pPr indent="-228600" lvl="1" marL="914400" algn="l">
              <a:lnSpc>
                <a:spcPct val="100000"/>
              </a:lnSpc>
              <a:spcBef>
                <a:spcPts val="400"/>
              </a:spcBef>
              <a:spcAft>
                <a:spcPts val="0"/>
              </a:spcAft>
              <a:buClr>
                <a:srgbClr val="888888"/>
              </a:buClr>
              <a:buSzPts val="2000"/>
              <a:buFont typeface="Calibri"/>
              <a:buNone/>
              <a:defRPr sz="2000"/>
            </a:lvl2pPr>
            <a:lvl3pPr indent="-228600" lvl="2" marL="1371600" algn="l">
              <a:lnSpc>
                <a:spcPct val="100000"/>
              </a:lnSpc>
              <a:spcBef>
                <a:spcPts val="400"/>
              </a:spcBef>
              <a:spcAft>
                <a:spcPts val="0"/>
              </a:spcAft>
              <a:buClr>
                <a:srgbClr val="888888"/>
              </a:buClr>
              <a:buSzPts val="2000"/>
              <a:buFont typeface="Calibri"/>
              <a:buNone/>
              <a:defRPr sz="2000"/>
            </a:lvl3pPr>
            <a:lvl4pPr indent="-228600" lvl="3" marL="1828800" algn="l">
              <a:lnSpc>
                <a:spcPct val="100000"/>
              </a:lnSpc>
              <a:spcBef>
                <a:spcPts val="400"/>
              </a:spcBef>
              <a:spcAft>
                <a:spcPts val="0"/>
              </a:spcAft>
              <a:buClr>
                <a:srgbClr val="888888"/>
              </a:buClr>
              <a:buSzPts val="2000"/>
              <a:buFont typeface="Calibri"/>
              <a:buNone/>
              <a:defRPr sz="2000"/>
            </a:lvl4pPr>
            <a:lvl5pPr indent="-228600" lvl="4" marL="2286000" algn="l">
              <a:lnSpc>
                <a:spcPct val="100000"/>
              </a:lnSpc>
              <a:spcBef>
                <a:spcPts val="400"/>
              </a:spcBef>
              <a:spcAft>
                <a:spcPts val="0"/>
              </a:spcAft>
              <a:buClr>
                <a:srgbClr val="888888"/>
              </a:buClr>
              <a:buSzPts val="2000"/>
              <a:buFont typeface="Calibri"/>
              <a:buNone/>
              <a:defRPr sz="2000"/>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2" name="Google Shape;22;p13"/>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5" name="Google Shape;25;p14"/>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Font typeface="Arial"/>
              <a:buChar char="•"/>
              <a:defRPr sz="2800">
                <a:solidFill>
                  <a:srgbClr val="000000"/>
                </a:solidFill>
              </a:defRPr>
            </a:lvl1pPr>
            <a:lvl2pPr indent="-406400" lvl="1" marL="914400" algn="l">
              <a:lnSpc>
                <a:spcPct val="100000"/>
              </a:lnSpc>
              <a:spcBef>
                <a:spcPts val="600"/>
              </a:spcBef>
              <a:spcAft>
                <a:spcPts val="0"/>
              </a:spcAft>
              <a:buClr>
                <a:srgbClr val="000000"/>
              </a:buClr>
              <a:buSzPts val="2800"/>
              <a:buFont typeface="Arial"/>
              <a:buChar char="–"/>
              <a:defRPr sz="2800">
                <a:solidFill>
                  <a:srgbClr val="000000"/>
                </a:solidFill>
              </a:defRPr>
            </a:lvl2pPr>
            <a:lvl3pPr indent="-406400" lvl="2" marL="1371600" algn="l">
              <a:lnSpc>
                <a:spcPct val="100000"/>
              </a:lnSpc>
              <a:spcBef>
                <a:spcPts val="600"/>
              </a:spcBef>
              <a:spcAft>
                <a:spcPts val="0"/>
              </a:spcAft>
              <a:buClr>
                <a:srgbClr val="000000"/>
              </a:buClr>
              <a:buSzPts val="2800"/>
              <a:buFont typeface="Arial"/>
              <a:buChar char="•"/>
              <a:defRPr sz="2800">
                <a:solidFill>
                  <a:srgbClr val="000000"/>
                </a:solidFill>
              </a:defRPr>
            </a:lvl3pPr>
            <a:lvl4pPr indent="-406400" lvl="3" marL="1828800" algn="l">
              <a:lnSpc>
                <a:spcPct val="100000"/>
              </a:lnSpc>
              <a:spcBef>
                <a:spcPts val="600"/>
              </a:spcBef>
              <a:spcAft>
                <a:spcPts val="0"/>
              </a:spcAft>
              <a:buClr>
                <a:srgbClr val="000000"/>
              </a:buClr>
              <a:buSzPts val="2800"/>
              <a:buFont typeface="Arial"/>
              <a:buChar char="–"/>
              <a:defRPr sz="2800">
                <a:solidFill>
                  <a:srgbClr val="000000"/>
                </a:solidFill>
              </a:defRPr>
            </a:lvl4pPr>
            <a:lvl5pPr indent="-406400" lvl="4" marL="2286000" algn="l">
              <a:lnSpc>
                <a:spcPct val="100000"/>
              </a:lnSpc>
              <a:spcBef>
                <a:spcPts val="600"/>
              </a:spcBef>
              <a:spcAft>
                <a:spcPts val="0"/>
              </a:spcAft>
              <a:buClr>
                <a:srgbClr val="000000"/>
              </a:buClr>
              <a:buSzPts val="2800"/>
              <a:buFont typeface="Arial"/>
              <a:buChar char="»"/>
              <a:defRPr sz="28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26" name="Google Shape;26;p14"/>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sp>
        <p:nvSpPr>
          <p:cNvPr id="28" name="Google Shape;28;p15"/>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15"/>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Calibri"/>
              <a:buNone/>
              <a:defRPr b="1" sz="2400">
                <a:solidFill>
                  <a:srgbClr val="000000"/>
                </a:solidFill>
              </a:defRPr>
            </a:lvl1pPr>
            <a:lvl2pPr indent="-228600" lvl="1" marL="914400" algn="l">
              <a:lnSpc>
                <a:spcPct val="100000"/>
              </a:lnSpc>
              <a:spcBef>
                <a:spcPts val="500"/>
              </a:spcBef>
              <a:spcAft>
                <a:spcPts val="0"/>
              </a:spcAft>
              <a:buClr>
                <a:srgbClr val="000000"/>
              </a:buClr>
              <a:buSzPts val="2400"/>
              <a:buFont typeface="Calibri"/>
              <a:buNone/>
              <a:defRPr b="1" sz="2400">
                <a:solidFill>
                  <a:srgbClr val="000000"/>
                </a:solidFill>
              </a:defRPr>
            </a:lvl2pPr>
            <a:lvl3pPr indent="-228600" lvl="2" marL="1371600" algn="l">
              <a:lnSpc>
                <a:spcPct val="100000"/>
              </a:lnSpc>
              <a:spcBef>
                <a:spcPts val="500"/>
              </a:spcBef>
              <a:spcAft>
                <a:spcPts val="0"/>
              </a:spcAft>
              <a:buClr>
                <a:srgbClr val="000000"/>
              </a:buClr>
              <a:buSzPts val="2400"/>
              <a:buFont typeface="Calibri"/>
              <a:buNone/>
              <a:defRPr b="1" sz="2400">
                <a:solidFill>
                  <a:srgbClr val="000000"/>
                </a:solidFill>
              </a:defRPr>
            </a:lvl3pPr>
            <a:lvl4pPr indent="-228600" lvl="3" marL="1828800" algn="l">
              <a:lnSpc>
                <a:spcPct val="100000"/>
              </a:lnSpc>
              <a:spcBef>
                <a:spcPts val="500"/>
              </a:spcBef>
              <a:spcAft>
                <a:spcPts val="0"/>
              </a:spcAft>
              <a:buClr>
                <a:srgbClr val="000000"/>
              </a:buClr>
              <a:buSzPts val="2400"/>
              <a:buFont typeface="Calibri"/>
              <a:buNone/>
              <a:defRPr b="1" sz="2400">
                <a:solidFill>
                  <a:srgbClr val="000000"/>
                </a:solidFill>
              </a:defRPr>
            </a:lvl4pPr>
            <a:lvl5pPr indent="-228600" lvl="4" marL="2286000" algn="l">
              <a:lnSpc>
                <a:spcPct val="100000"/>
              </a:lnSpc>
              <a:spcBef>
                <a:spcPts val="500"/>
              </a:spcBef>
              <a:spcAft>
                <a:spcPts val="0"/>
              </a:spcAft>
              <a:buClr>
                <a:srgbClr val="000000"/>
              </a:buClr>
              <a:buSzPts val="2400"/>
              <a:buFont typeface="Calibri"/>
              <a:buNone/>
              <a:defRPr b="1" sz="2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0" name="Google Shape;30;p15"/>
          <p:cNvSpPr txBox="1"/>
          <p:nvPr>
            <p:ph idx="2" type="body"/>
          </p:nvPr>
        </p:nvSpPr>
        <p:spPr>
          <a:xfrm>
            <a:off x="4645025" y="1535111"/>
            <a:ext cx="4041775" cy="639766"/>
          </a:xfrm>
          <a:prstGeom prst="rect">
            <a:avLst/>
          </a:prstGeom>
          <a:noFill/>
          <a:ln>
            <a:noFill/>
          </a:ln>
        </p:spPr>
        <p:txBody>
          <a:bodyPr anchorCtr="0" anchor="b"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1" name="Google Shape;31;p15"/>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 name="Shape 32"/>
        <p:cNvGrpSpPr/>
        <p:nvPr/>
      </p:nvGrpSpPr>
      <p:grpSpPr>
        <a:xfrm>
          <a:off x="0" y="0"/>
          <a:ext cx="0" cy="0"/>
          <a:chOff x="0" y="0"/>
          <a:chExt cx="0" cy="0"/>
        </a:xfrm>
      </p:grpSpPr>
      <p:sp>
        <p:nvSpPr>
          <p:cNvPr id="33" name="Google Shape;33;p1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16"/>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17"/>
          <p:cNvSpPr txBox="1"/>
          <p:nvPr>
            <p:ph type="title"/>
          </p:nvPr>
        </p:nvSpPr>
        <p:spPr>
          <a:xfrm>
            <a:off x="457200" y="273050"/>
            <a:ext cx="3008316"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1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431800" lvl="0" marL="457200" algn="l">
              <a:lnSpc>
                <a:spcPct val="100000"/>
              </a:lnSpc>
              <a:spcBef>
                <a:spcPts val="700"/>
              </a:spcBef>
              <a:spcAft>
                <a:spcPts val="0"/>
              </a:spcAft>
              <a:buClr>
                <a:srgbClr val="000000"/>
              </a:buClr>
              <a:buSzPts val="3200"/>
              <a:buFont typeface="Arial"/>
              <a:buChar char="•"/>
              <a:defRPr>
                <a:solidFill>
                  <a:srgbClr val="000000"/>
                </a:solidFill>
              </a:defRPr>
            </a:lvl1pPr>
            <a:lvl2pPr indent="-431800" lvl="1" marL="914400" algn="l">
              <a:lnSpc>
                <a:spcPct val="100000"/>
              </a:lnSpc>
              <a:spcBef>
                <a:spcPts val="700"/>
              </a:spcBef>
              <a:spcAft>
                <a:spcPts val="0"/>
              </a:spcAft>
              <a:buClr>
                <a:srgbClr val="000000"/>
              </a:buClr>
              <a:buSzPts val="3200"/>
              <a:buFont typeface="Arial"/>
              <a:buChar char="–"/>
              <a:defRPr>
                <a:solidFill>
                  <a:srgbClr val="000000"/>
                </a:solidFill>
              </a:defRPr>
            </a:lvl2pPr>
            <a:lvl3pPr indent="-431800" lvl="2" marL="1371600" algn="l">
              <a:lnSpc>
                <a:spcPct val="100000"/>
              </a:lnSpc>
              <a:spcBef>
                <a:spcPts val="700"/>
              </a:spcBef>
              <a:spcAft>
                <a:spcPts val="0"/>
              </a:spcAft>
              <a:buClr>
                <a:srgbClr val="000000"/>
              </a:buClr>
              <a:buSzPts val="3200"/>
              <a:buFont typeface="Arial"/>
              <a:buChar char="•"/>
              <a:defRPr>
                <a:solidFill>
                  <a:srgbClr val="000000"/>
                </a:solidFill>
              </a:defRPr>
            </a:lvl3pPr>
            <a:lvl4pPr indent="-431800" lvl="3" marL="1828800" algn="l">
              <a:lnSpc>
                <a:spcPct val="100000"/>
              </a:lnSpc>
              <a:spcBef>
                <a:spcPts val="700"/>
              </a:spcBef>
              <a:spcAft>
                <a:spcPts val="0"/>
              </a:spcAft>
              <a:buClr>
                <a:srgbClr val="000000"/>
              </a:buClr>
              <a:buSzPts val="3200"/>
              <a:buFont typeface="Arial"/>
              <a:buChar char="–"/>
              <a:defRPr>
                <a:solidFill>
                  <a:srgbClr val="000000"/>
                </a:solidFill>
              </a:defRPr>
            </a:lvl4pPr>
            <a:lvl5pPr indent="-431800" lvl="4" marL="2286000" algn="l">
              <a:lnSpc>
                <a:spcPct val="100000"/>
              </a:lnSpc>
              <a:spcBef>
                <a:spcPts val="700"/>
              </a:spcBef>
              <a:spcAft>
                <a:spcPts val="0"/>
              </a:spcAft>
              <a:buClr>
                <a:srgbClr val="000000"/>
              </a:buClr>
              <a:buSzPts val="3200"/>
              <a:buFont typeface="Arial"/>
              <a:buChar char="»"/>
              <a:defRPr>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8" name="Google Shape;38;p1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1800"/>
              <a:buNone/>
              <a:defRPr/>
            </a:lvl1pPr>
            <a:lvl2pPr indent="-228600" lvl="1" marL="914400" algn="ctr">
              <a:lnSpc>
                <a:spcPct val="100000"/>
              </a:lnSpc>
              <a:spcBef>
                <a:spcPts val="700"/>
              </a:spcBef>
              <a:spcAft>
                <a:spcPts val="0"/>
              </a:spcAft>
              <a:buClr>
                <a:srgbClr val="888888"/>
              </a:buClr>
              <a:buSzPts val="1800"/>
              <a:buNone/>
              <a:defRPr/>
            </a:lvl2pPr>
            <a:lvl3pPr indent="-228600" lvl="2" marL="1371600" algn="ctr">
              <a:lnSpc>
                <a:spcPct val="100000"/>
              </a:lnSpc>
              <a:spcBef>
                <a:spcPts val="700"/>
              </a:spcBef>
              <a:spcAft>
                <a:spcPts val="0"/>
              </a:spcAft>
              <a:buClr>
                <a:srgbClr val="888888"/>
              </a:buClr>
              <a:buSzPts val="1800"/>
              <a:buNone/>
              <a:defRPr/>
            </a:lvl3pPr>
            <a:lvl4pPr indent="-228600" lvl="3" marL="1828800" algn="ctr">
              <a:lnSpc>
                <a:spcPct val="100000"/>
              </a:lnSpc>
              <a:spcBef>
                <a:spcPts val="700"/>
              </a:spcBef>
              <a:spcAft>
                <a:spcPts val="0"/>
              </a:spcAft>
              <a:buClr>
                <a:srgbClr val="888888"/>
              </a:buClr>
              <a:buSzPts val="1800"/>
              <a:buNone/>
              <a:defRPr/>
            </a:lvl4pPr>
            <a:lvl5pPr indent="-228600" lvl="4" marL="2286000" algn="ctr">
              <a:lnSpc>
                <a:spcPct val="100000"/>
              </a:lnSpc>
              <a:spcBef>
                <a:spcPts val="700"/>
              </a:spcBef>
              <a:spcAft>
                <a:spcPts val="0"/>
              </a:spcAft>
              <a:buClr>
                <a:srgbClr val="888888"/>
              </a:buClr>
              <a:buSzPts val="1800"/>
              <a:buNone/>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39" name="Google Shape;39;p17"/>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18"/>
          <p:cNvSpPr txBox="1"/>
          <p:nvPr>
            <p:ph type="title"/>
          </p:nvPr>
        </p:nvSpPr>
        <p:spPr>
          <a:xfrm>
            <a:off x="1792288" y="4800600"/>
            <a:ext cx="5486403"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18"/>
          <p:cNvSpPr/>
          <p:nvPr>
            <p:ph idx="2" type="pic"/>
          </p:nvPr>
        </p:nvSpPr>
        <p:spPr>
          <a:xfrm>
            <a:off x="1792288" y="612775"/>
            <a:ext cx="5486403" cy="4114800"/>
          </a:xfrm>
          <a:prstGeom prst="rect">
            <a:avLst/>
          </a:prstGeom>
          <a:noFill/>
          <a:ln>
            <a:noFill/>
          </a:ln>
        </p:spPr>
      </p:sp>
      <p:sp>
        <p:nvSpPr>
          <p:cNvPr id="43" name="Google Shape;43;p18"/>
          <p:cNvSpPr txBox="1"/>
          <p:nvPr>
            <p:ph idx="1" type="body"/>
          </p:nvPr>
        </p:nvSpPr>
        <p:spPr>
          <a:xfrm>
            <a:off x="1792288" y="5367337"/>
            <a:ext cx="5486403" cy="804865"/>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solidFill>
                  <a:srgbClr val="000000"/>
                </a:solidFill>
              </a:defRPr>
            </a:lvl1pPr>
            <a:lvl2pPr indent="-228600" lvl="1" marL="914400" algn="l">
              <a:lnSpc>
                <a:spcPct val="100000"/>
              </a:lnSpc>
              <a:spcBef>
                <a:spcPts val="300"/>
              </a:spcBef>
              <a:spcAft>
                <a:spcPts val="0"/>
              </a:spcAft>
              <a:buClr>
                <a:srgbClr val="000000"/>
              </a:buClr>
              <a:buSzPts val="1400"/>
              <a:buFont typeface="Calibri"/>
              <a:buNone/>
              <a:defRPr sz="1400">
                <a:solidFill>
                  <a:srgbClr val="000000"/>
                </a:solidFill>
              </a:defRPr>
            </a:lvl2pPr>
            <a:lvl3pPr indent="-228600" lvl="2" marL="1371600" algn="l">
              <a:lnSpc>
                <a:spcPct val="100000"/>
              </a:lnSpc>
              <a:spcBef>
                <a:spcPts val="300"/>
              </a:spcBef>
              <a:spcAft>
                <a:spcPts val="0"/>
              </a:spcAft>
              <a:buClr>
                <a:srgbClr val="000000"/>
              </a:buClr>
              <a:buSzPts val="1400"/>
              <a:buFont typeface="Calibri"/>
              <a:buNone/>
              <a:defRPr sz="1400">
                <a:solidFill>
                  <a:srgbClr val="000000"/>
                </a:solidFill>
              </a:defRPr>
            </a:lvl3pPr>
            <a:lvl4pPr indent="-228600" lvl="3" marL="1828800" algn="l">
              <a:lnSpc>
                <a:spcPct val="100000"/>
              </a:lnSpc>
              <a:spcBef>
                <a:spcPts val="300"/>
              </a:spcBef>
              <a:spcAft>
                <a:spcPts val="0"/>
              </a:spcAft>
              <a:buClr>
                <a:srgbClr val="000000"/>
              </a:buClr>
              <a:buSzPts val="1400"/>
              <a:buFont typeface="Calibri"/>
              <a:buNone/>
              <a:defRPr sz="1400">
                <a:solidFill>
                  <a:srgbClr val="000000"/>
                </a:solidFill>
              </a:defRPr>
            </a:lvl4pPr>
            <a:lvl5pPr indent="-228600" lvl="4" marL="2286000" algn="l">
              <a:lnSpc>
                <a:spcPct val="100000"/>
              </a:lnSpc>
              <a:spcBef>
                <a:spcPts val="300"/>
              </a:spcBef>
              <a:spcAft>
                <a:spcPts val="0"/>
              </a:spcAft>
              <a:buClr>
                <a:srgbClr val="000000"/>
              </a:buClr>
              <a:buSzPts val="1400"/>
              <a:buFont typeface="Calibri"/>
              <a:buNone/>
              <a:defRPr sz="1400">
                <a:solidFill>
                  <a:srgbClr val="000000"/>
                </a:solidFill>
              </a:defRPr>
            </a:lvl5pPr>
            <a:lvl6pPr indent="-342900" lvl="5" marL="2743200" algn="ctr">
              <a:lnSpc>
                <a:spcPct val="100000"/>
              </a:lnSpc>
              <a:spcBef>
                <a:spcPts val="700"/>
              </a:spcBef>
              <a:spcAft>
                <a:spcPts val="0"/>
              </a:spcAft>
              <a:buClr>
                <a:srgbClr val="888888"/>
              </a:buClr>
              <a:buSzPts val="1800"/>
              <a:buChar char="•"/>
              <a:defRPr/>
            </a:lvl6pPr>
            <a:lvl7pPr indent="-342900" lvl="6" marL="3200400" algn="ctr">
              <a:lnSpc>
                <a:spcPct val="100000"/>
              </a:lnSpc>
              <a:spcBef>
                <a:spcPts val="700"/>
              </a:spcBef>
              <a:spcAft>
                <a:spcPts val="0"/>
              </a:spcAft>
              <a:buClr>
                <a:srgbClr val="888888"/>
              </a:buClr>
              <a:buSzPts val="1800"/>
              <a:buChar char="•"/>
              <a:defRPr/>
            </a:lvl7pPr>
            <a:lvl8pPr indent="-342900" lvl="7" marL="3657600" algn="ctr">
              <a:lnSpc>
                <a:spcPct val="100000"/>
              </a:lnSpc>
              <a:spcBef>
                <a:spcPts val="700"/>
              </a:spcBef>
              <a:spcAft>
                <a:spcPts val="0"/>
              </a:spcAft>
              <a:buClr>
                <a:srgbClr val="888888"/>
              </a:buClr>
              <a:buSzPts val="1800"/>
              <a:buChar char="•"/>
              <a:defRPr/>
            </a:lvl8pPr>
            <a:lvl9pPr indent="-342900" lvl="8" marL="4114800" algn="ctr">
              <a:lnSpc>
                <a:spcPct val="100000"/>
              </a:lnSpc>
              <a:spcBef>
                <a:spcPts val="700"/>
              </a:spcBef>
              <a:spcAft>
                <a:spcPts val="0"/>
              </a:spcAft>
              <a:buClr>
                <a:srgbClr val="888888"/>
              </a:buClr>
              <a:buSzPts val="1800"/>
              <a:buChar char="•"/>
              <a:defRPr/>
            </a:lvl9pPr>
          </a:lstStyle>
          <a:p/>
        </p:txBody>
      </p:sp>
      <p:sp>
        <p:nvSpPr>
          <p:cNvPr id="44" name="Google Shape;44;p18"/>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9"/>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1pPr>
            <a:lvl2pPr indent="-228600" lvl="1" marL="9144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2pPr>
            <a:lvl3pPr indent="-228600" lvl="2" marL="13716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3pPr>
            <a:lvl4pPr indent="-228600" lvl="3" marL="18288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4pPr>
            <a:lvl5pPr indent="-228600" lvl="4" marL="2286000" marR="0" rtl="0" algn="ctr">
              <a:lnSpc>
                <a:spcPct val="100000"/>
              </a:lnSpc>
              <a:spcBef>
                <a:spcPts val="700"/>
              </a:spcBef>
              <a:spcAft>
                <a:spcPts val="0"/>
              </a:spcAft>
              <a:buClr>
                <a:srgbClr val="888888"/>
              </a:buClr>
              <a:buSzPts val="3200"/>
              <a:buFont typeface="Calibri"/>
              <a:buNone/>
              <a:defRPr b="0" i="0" sz="3200" u="none" cap="none" strike="noStrike">
                <a:solidFill>
                  <a:srgbClr val="888888"/>
                </a:solidFill>
                <a:latin typeface="Calibri"/>
                <a:ea typeface="Calibri"/>
                <a:cs typeface="Calibri"/>
                <a:sym typeface="Calibri"/>
              </a:defRPr>
            </a:lvl5pPr>
            <a:lvl6pPr indent="-431800" lvl="5" marL="27432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6pPr>
            <a:lvl7pPr indent="-431800" lvl="6" marL="32004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7pPr>
            <a:lvl8pPr indent="-431800" lvl="7" marL="36576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8pPr>
            <a:lvl9pPr indent="-431800" lvl="8" marL="4114800" marR="0" rtl="0" algn="ctr">
              <a:lnSpc>
                <a:spcPct val="100000"/>
              </a:lnSpc>
              <a:spcBef>
                <a:spcPts val="700"/>
              </a:spcBef>
              <a:spcAft>
                <a:spcPts val="0"/>
              </a:spcAft>
              <a:buClr>
                <a:srgbClr val="888888"/>
              </a:buClr>
              <a:buSzPts val="3200"/>
              <a:buFont typeface="Calibri"/>
              <a:buChar char="•"/>
              <a:defRPr b="0" i="0" sz="3200" u="none" cap="none" strike="noStrike">
                <a:solidFill>
                  <a:srgbClr val="888888"/>
                </a:solidFill>
                <a:latin typeface="Calibri"/>
                <a:ea typeface="Calibri"/>
                <a:cs typeface="Calibri"/>
                <a:sym typeface="Calibri"/>
              </a:defRPr>
            </a:lvl9pPr>
          </a:lstStyle>
          <a:p/>
        </p:txBody>
      </p:sp>
      <p:sp>
        <p:nvSpPr>
          <p:cNvPr id="8" name="Google Shape;8;p9"/>
          <p:cNvSpPr txBox="1"/>
          <p:nvPr>
            <p:ph idx="12" type="sldNum"/>
          </p:nvPr>
        </p:nvSpPr>
        <p:spPr>
          <a:xfrm>
            <a:off x="8428181" y="6414762"/>
            <a:ext cx="258620" cy="248302"/>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gisgeography.com/lebanon-map/"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hyperlink" Target="https://nna-leb.gov.lb/ar/justice-law/779773/%D8%B5%D9%81%D8%A7%D8%B1%D8%A7%D8%AA-%D8%A7%D9%84%D8%A7%D9%86%D8%B0%D8%A7%D8%B1-%D8%AA%D8%AF%D9%88%D9%8A-%D9%81%D9%8A-%D9%85%D9%88%D8%A7%D9%82%D8%B9-%D9%84%D9%84%D9%8A%D9%88%D9%86%D9%8A%D9%81%D9%8A%D9%84-%D9%81%D9%8A-%D8%A7%D9%84%D9%86%D8%A7%D9%82%D9%88%D8%B1%D8%A9" TargetMode="External"/><Relationship Id="rId10" Type="http://schemas.openxmlformats.org/officeDocument/2006/relationships/hyperlink" Target="https://www.nna-leb.gov.lb/ar/justice-law/779767/%D9%82%D9%88%D8%A9-%D8%A7%D8%B3%D8%B1%D8%A7%D8%A6%D9%8A%D9%84%D9%8A%D8%A9-%D9%85%D8%B9%D8%A7%D8%AF%D9%8A%D8%A9-%D8%AA%D9%82%D9%88%D9%85-%D8%A8%D8%A7%D8%B9%D9%85%D8%A7%D9%84-%D8%AA%D8%AC%D8%B1%D9%8A%D9%81-%D8%AF%D8%A7%D8%AE%D9%84-%D8%A7%D9%84%D8%A7%D8%B1%D8%A7%D8%B6" TargetMode="External"/><Relationship Id="rId13" Type="http://schemas.openxmlformats.org/officeDocument/2006/relationships/hyperlink" Target="https://www.lebarmy.gov.lb/ar/content/%D8%B9%D9%85%D9%84%D9%8A%D8%A7%D8%AA-%D8%AF%D9%87%D9%85-%D9%88%D8%AA%D9%88%D9%82%D9%8A%D9%81-35-%D8%B4%D8%AE%D8%B5%D9%8B%D8%A7-%D9%84%D8%A5%D8%B7%D9%84%D8%A7%D9%82%D9%87%D9%85-%D8%A7%D9%84%D9%86%D8%A7%D8%B1-%D9%81%D9%8A-%D9%85%D8%AD%D8%A7%D9%81%D8%B8%D8%AA%D9%8E%D9%8A-%D9%84%D8%A8%D9%86%D8%A7%D9%86-%D8%A7%D9%84%D8%B4%D9%85%D8%A7%D9%84%D9%8A-%D9%88%D8%B9%D9%83%D8%A7%D8%B1" TargetMode="External"/><Relationship Id="rId12" Type="http://schemas.openxmlformats.org/officeDocument/2006/relationships/hyperlink" Target="https://www.lebanonfiles.com/articles/%D8%A3%D8%AE%D8%A8%D8%A7%D8%B1-%D8%A7%D9%84%D8%B3%D8%A7%D8%B9%D8%A9/%D8%B5%D9%81%D8%A7%D8%B1%D8%A7%D8%AA-%D8%A7%D9%84%D8%A7%D9%86%D8%B0%D8%A7%D8%B1-%D8%AA%D8%AF%D9%88%D9%8A-%D9%81%D9%8A-%D9%85%D9%88%D8%A7%D9%82%D8%B9-%D9%84%D9%84%D9%8A%D9%88%D9%86%D9%8A%D9%81%D9%8A/"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hyperlink" Target="https://www.ministryinfo.gov.lb/99777" TargetMode="External"/><Relationship Id="rId5" Type="http://schemas.openxmlformats.org/officeDocument/2006/relationships/image" Target="../media/image6.png"/><Relationship Id="rId6" Type="http://schemas.openxmlformats.org/officeDocument/2006/relationships/hyperlink" Target="https://www.instagram.com/reel/DJjLxF5C0jO/?utm_source=ig_web_copy_link&amp;igsh=MzRlODBiNWFlZA==" TargetMode="External"/><Relationship Id="rId7" Type="http://schemas.openxmlformats.org/officeDocument/2006/relationships/hyperlink" Target="https://www.nidaalwatan.com/article/322285-%D8%A5%D8%B5%D8%A7%D8%A8%D8%A7%D8%AA-%D9%81%D9%8A-%D8%B7%D8%B1%D8%A7%D8%A8%D9%84%D8%B3-%D9%88%D9%85%D9%82%D8%AA%D9%84-%D8%B7%D9%81%D9%84-%D9%81%D9%8A-%D8%B9%D9%83%D8%A7%D8%B1-%D8%A8%D8%A7%D9%84%D8%B1%D8%B5%D8%A7%D8%B5-%D8%A7%D9%84%D8%B7%D8%A7%D8%A6%D8%B4" TargetMode="External"/><Relationship Id="rId8" Type="http://schemas.openxmlformats.org/officeDocument/2006/relationships/hyperlink" Target="https://www.lbcgroup.tv/news/breaking-news/853831/%D8%A7%D8%B5%D8%A7%D8%A8%D8%A9-%D8%A7%D9%84%D8%B2%D9%85%D9%8A%D9%84%D8%A9-%D9%86%D8%AF%D9%89-%D8%A7%D9%86%D8%AF%D8%B1%D8%A7%D9%88%D8%B3-%D8%A8%D8%B1%D8%B5%D8%A7%D8%B5%D8%A9-%D8%B7%D8%A7%D8%A6%D8%B4%D8%A9-%D9%81%D9%8A-%D9%81%D8%AE%D8%B0%D9%87%D8%A7-%D8%A7%D9%84%D8%A3%D9%8A%D8%B3%D8%B1-%D8%A3%D8%AB%D9%86%D8%A7%D8%A1-%D9%85%D8%BA%D8%A7%D8%AF%D8%B1%D8%AA%D9%87%D8%A7/ar" TargetMode="External"/></Relationships>
</file>

<file path=ppt/slides/_rels/slide3.xml.rels><?xml version="1.0" encoding="UTF-8" standalone="yes"?><Relationships xmlns="http://schemas.openxmlformats.org/package/2006/relationships"><Relationship Id="rId11" Type="http://schemas.openxmlformats.org/officeDocument/2006/relationships/hyperlink" Target="https://www.nna-leb.gov.lb/ar/%D8%A3%D9%85%D9%86-%D9%88%D9%82%D8%B6%D8%A7%D8%A1/780075/%D8%B3%D9%82%D9%88%D8%B7-%D9%85%D8%B3%D9%8A-%D8%B1%D8%A9-%D9%85%D8%B9%D8%A7%D8%AF%D9%8A%D8%A9-%D9%88%D8%A7%D9%86%D9%81%D8%AC%D8%A7%D8%B1%D9%87%D8%A7-%D8%AF%D8%A7%D8%AE%D9%84-%D9%85%D9%86%D8%B2%D9%84-%D9%81%D9%8A-%D8%B4%D8%A8%D8%B9%D8%A7" TargetMode="External"/><Relationship Id="rId10" Type="http://schemas.openxmlformats.org/officeDocument/2006/relationships/hyperlink" Target="https://www.aljadeed.tv/news/%D9%85%D8%AD%D9%84%D9%8A%D8%A7%D8%AA/532264/%D8%B3%D9%82%D9%88%D8%B7-%D9%85%D8%B3%D9%8A%D9%91%D8%B1%D8%A9-%D8%A5%D8%B3%D8%B1%D8%A7%D8%A6%D9%8A%D9%84%D9%8A%D8%A9-%D9%88%D8%A7%D9%86%D9%81%D8%AC%D8%A7%D8%B1%D9%87%D8%A7-%D8%AF%D8%A7%D8%AE%D9%84-%D9%85%D9%86%D8%B2%D9%84-%D9%81%D9%8A-%D8%B4%D8%A8%D8%B9%D8%A7" TargetMode="External"/><Relationship Id="rId13" Type="http://schemas.openxmlformats.org/officeDocument/2006/relationships/hyperlink" Target="https://www.youtube.com/watch?v=ObvJTUpyAK4" TargetMode="External"/><Relationship Id="rId12" Type="http://schemas.openxmlformats.org/officeDocument/2006/relationships/hyperlink" Target="https://www.lbcgroup.tv/news/lebanon/854390/%D9%85%D8%B1%D9%82%D8%B5-%D9%85%D8%AC%D9%84%D8%B3-%D8%A7%D9%84%D9%88%D8%B2%D8%B1%D8%A7%D8%A1-%D9%82%D8%B1%D8%B1-%D9%88%D8%B6%D8%B9-%D9%85%D8%AD%D8%A7%D9%81%D8%B8-%D8%A7%D9%84%D8%B4%D9%85%D8%A7%D9%84-%D8%B1%D9%85%D8%B2%D9%8A-%D9%86%D9%87%D8%B1%D8%A7-%D8%A8%D8%AA%D8%B5%D8%B1%D9%81-%D9%88%D8%B2%D9%8A%D8%B1-%D8%A7%D9%84%D8%AF%D8%A7%D8%AE%D9%84%D9%8A%D8%A9/ar"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annahar.com/Lebanon/Politics/215354/%D8%A8%D8%A7%D9%84%D8%B5%D9%88%D8%B1-%D9%88%D8%A7%D9%84%D9%81%D9%8A%D8%AF%D9%8A%D9%88---%D8%BA%D8%A7%D8%B1%D8%A9-%D9%85%D9%86-%D9%85%D8%B3%D9%8A%D8%B1%D8%A9-%D8%B9%D9%84%D9%89-%D8%AD%D9%88%D9%84%D8%A7-%D8%AC%D9%86%D9%88%D8%A8%D9%8A-%D9%84%D8%A8%D9%86%D8%A7%D9%86-%D9%81%D9%8A%D8%AF%D9%8A%D9%88" TargetMode="External"/><Relationship Id="rId9" Type="http://schemas.openxmlformats.org/officeDocument/2006/relationships/hyperlink" Target="https://x.com/mophleb/status/1922548847978398091" TargetMode="External"/><Relationship Id="rId15" Type="http://schemas.openxmlformats.org/officeDocument/2006/relationships/hyperlink" Target="https://www.annahar.com/Lebanon/Politics/216062/%D9%85%D8%B3%D9%8A%D8%B1%D8%A9-%D8%A5%D8%B3%D8%B1%D8%A7%D8%A6%D9%8A%D9%84%D9%8A%D8%A9-%D8%AA%D8%B3%D8%AA%D9%87%D8%AF%D9%81-%D9%84%D9%8A%D8%A9-%D8%B9%D9%84%D9%89-%D8%B7%D8%B1%D9%8A%D9%82-%D8%A3%D8%B1%D9%86%D9%88%D9%86-%D9%8A%D8%AD%D9%85%D8%B1-%D8%AC%D9%86%D9%88%D8%A8%D9%8A-%D9%84%D8%A8%D9%86%D8%A7%D9%86" TargetMode="External"/><Relationship Id="rId14" Type="http://schemas.openxmlformats.org/officeDocument/2006/relationships/hyperlink" Target="https://lade.org.lb/News/%D8%A8%D9%8A%D8%A7%D9%86%D8%A7%D8%AA-%D9%88-%D9%85%D9%88%D8%A7%D9%82%D9%81/%D9%84%D8%A7%D8%AF%D9%8A-%D8%AA%D8%B7%D8%A7%D9%84%D8%A8-%D8%A8%D8%A7%D8%B9%D8%A7%D8%AF%D8%A9-%D8%A7%D9%84%D8%A7%D9%86%D8%AA%D8%AE%D8%A7%D8%A8%D8%A7%D8%AA-%D8%A7%D9%84%D8%A8%D9%84%D8%AF%D9%8A%D8%A9-%D9%88%D8%A7%D9%84%D8%A7%D8%AE%D8%AA%D9%8A%D8%A7%D8%B1%D9%8A%D8%A9.aspx" TargetMode="External"/><Relationship Id="rId17" Type="http://schemas.openxmlformats.org/officeDocument/2006/relationships/hyperlink" Target="https://www.lebanon24.com/news/%D9%84%D8%A8%D9%86%D8%A7%D9%86/1196055/%D8%B6%D8%B1%D8%A8%D8%A7%D8%AA-%D8%A5%D8%B3%D8%B1%D8%A7%D8%A6%D9%8A%D9%84%D9%8A%D8%A9-%D8%B9%D9%86%D9%8A%D9%81%D8%A9-%D8%AA%D9%87%D8%B2%D9%91-%D8%A7%D9%84%D8%AC%D9%86%D9%88%D8%A8-%D9%87%D8%B0%D9%87-%D8%A7%D9%84%D9%85%D9%86%D8%A7%D8%B7%D9%82-%D8%AA%D8%B9%D8%B1%D9%91%D8%B6%D8%AA-%D9%84%D9%84%D9%82%D8%B5%D9%81" TargetMode="External"/><Relationship Id="rId16" Type="http://schemas.openxmlformats.org/officeDocument/2006/relationships/hyperlink" Target="https://www.nna-leb.gov.lb/ar/%D8%A3%D9%85%D9%86-%D9%88%D9%82%D8%B6%D8%A7%D8%A1/780591/%D9%85%D8%AF%D9%81%D8%B9%D9%8A%D8%A9-%D8%A7%D9%84%D8%B9%D8%AF%D9%88-%D8%AC%D8%AF%D8%AF%D8%AA-%D9%82%D8%B5%D9%81%D9%87%D8%A7-%D8%BA%D8%B1%D9%81-%D8%AC%D8%A7%D9%87%D8%B2%D8%A9-%D9%81%D9%8A-%D8%B9%D9%8A%D8%AA%D8%A7-%D8%A7%D9%84%D8%B4%D8%B9%D8%A8-%D9%84%D9%84" TargetMode="External"/><Relationship Id="rId5" Type="http://schemas.openxmlformats.org/officeDocument/2006/relationships/hyperlink" Target="https://www.moph.gov.lb/ar/Pages/2/68145/public-health-emergency-operation-center-pheoc#collapse_2" TargetMode="External"/><Relationship Id="rId6" Type="http://schemas.openxmlformats.org/officeDocument/2006/relationships/hyperlink" Target="https://www.nna-leb.gov.lb/ar/%D8%A3%D9%85%D9%86-%D9%88%D9%82%D8%B6%D8%A7%D8%A1/780033/%D8%A7%D9%84%D8%BA%D8%A7%D8%B1%D8%A9-%D8%A7%D9%84%D9%85%D8%B9%D8%A7%D8%AF%D9%8A%D8%A9-%D8%B9%D9%84%D9%89-%D8%B4%D9%82%D8%B1%D8%A7-%D8%A7%D8%B3%D8%AA%D9%87%D8%AF%D9%81%D8%AA-%D8%B3%D9%8A%D8%A7%D8%B1%D8%A9-%D8%B1%D8%A7%D8%A8%D9%8A%D8%AF-%D8%B9%D9%84%D9%89-%D8%B7" TargetMode="External"/><Relationship Id="rId18" Type="http://schemas.openxmlformats.org/officeDocument/2006/relationships/hyperlink" Target="https://www.nna-leb.gov.lb/ar/%D8%A3%D9%85%D9%86-%D9%88%D9%82%D8%B6%D8%A7%D8%A1/780554/%D9%85%D8%AF%D9%81%D8%B9%D9%8A%D8%A9-%D8%A7%D9%84%D8%B9%D8%AF%D9%88-%D8%A7%D8%B3%D8%AA%D9%87%D8%AF%D9%81%D8%AA-%D8%AC%D8%A8%D9%84-%D8%A7%D9%84%D8%B3%D8%AF%D8%A7%D9%86%D8%A9-%D9%81%D9%8A-%D8%AE%D8%B1%D8%A7%D8%AC-%D8%B4%D8%A8%D8%B9%D8%A7-%D8%A8-8" TargetMode="External"/><Relationship Id="rId7" Type="http://schemas.openxmlformats.org/officeDocument/2006/relationships/hyperlink" Target="https://nna-leb.gov.lb/ar/%D8%A3%D9%85%D9%86-%D9%88%D9%82%D8%B6%D8%A7%D8%A1/780021/%D8%AA%D9%85%D8%B4%D9%8A%D8%B7-%D8%A3%D8%AD%D8%B1%D8%A7%D8%AC-%D9%81%D9%8A-%D8%AE%D8%B1%D8%A7%D8%AC-%D8%B9%D9%8A%D8%AA%D8%A7-%D8%A7%D9%84%D8%B4%D8%B9%D8%A8-%D9%88%D8%B1%D9%85%D9%8A%D8%B4-%D8%AA%D8%B2%D8%A7%D9%85%D9%86%D8%A7-%D9%85%D8%B9-%D8%AA%D8%AD%D9%84" TargetMode="External"/><Relationship Id="rId8" Type="http://schemas.openxmlformats.org/officeDocument/2006/relationships/hyperlink" Target="https://www.facebook.com/greensoutherners/posts/pfbid02MNLm1Z3Fpxd8XYvpqUE3bTG1woPo4riePrJLre1rJU8NPCDbq6p1iQYWgJ57G2e4l" TargetMode="External"/></Relationships>
</file>

<file path=ppt/slides/_rels/slide4.xml.rels><?xml version="1.0" encoding="UTF-8" standalone="yes"?><Relationships xmlns="http://schemas.openxmlformats.org/package/2006/relationships"><Relationship Id="rId20" Type="http://schemas.openxmlformats.org/officeDocument/2006/relationships/hyperlink" Target="https://nna-leb.gov.lb/ar/%D8%A3%D9%85%D9%86-%D9%88%D9%82%D8%B6%D8%A7%D8%A1/781002/%D8%A5%D9%84%D9%82%D8%A7%D8%A1-3-%D9%82%D9%86%D8%A7%D8%A8%D9%84-%D8%B5%D9%88%D8%AA%D9%8A%D8%A9-%D9%81%D9%8A-%D9%85%D8%AD%D9%8A%D8%B7-%D8%A3%D8%AD%D8%AF-%D8%A7%D9%84%D9%85%D9%86%D8%A7%D8%B2%D9%84-%D8%A7%D9%84%D9%85%D8%AF%D9%85%D8%B1%D8%A9-%D9%81%D9%8A" TargetMode="External"/><Relationship Id="rId11" Type="http://schemas.openxmlformats.org/officeDocument/2006/relationships/hyperlink" Target="https://www.annahar.com/Lebanon/Politics/216237/%D8%A7%D9%84%D8%AC%D9%8A%D8%B4-%D8%A7%D9%84%D9%84%D8%A8%D9%86%D8%A7%D9%86%D9%8A-%D9%85%D8%B3%D9%8A%D8%B1%D8%A9-%D8%A5%D8%B3%D8%B1%D8%A7%D8%A6%D9%8A%D9%84%D9%8A%D8%A9-%D8%B3%D9%82%D8%B7%D8%AA-%D9%81%D9%8A-%D9%85%D9%86%D8%B7%D9%82%D8%A9-%D8%B9%D9%84%D9%85%D8%A7%D9%86-%D8%A7%D9%84%D8%B4%D9%88%D9%85%D8%B1%D9%8A%D8%A9--%D9%85%D8%B1%D8%AC%D8%B9%D9%8A%D9%88%D9%86-%D9%88%D9%86%D9%82%D9%84%D8%AA-%D8%A5%D9%84%D9%89-%D8%A7%D9%84%D9%88%D8%AD%D8%AF%D8%A9-%D8%A7%D9%84%D9%85%D8%AE%D8%AA%D8%B5%D8%A9" TargetMode="External"/><Relationship Id="rId22" Type="http://schemas.openxmlformats.org/officeDocument/2006/relationships/hyperlink" Target="https://x.com/LebarmyOfficial/status/1924031074054652344" TargetMode="External"/><Relationship Id="rId10" Type="http://schemas.openxmlformats.org/officeDocument/2006/relationships/hyperlink" Target="https://www.alaraby.co.uk/politics/%D8%AA%D9%88%D8%AA%D8%B1%D8%A7%D8%AA-%D8%A8%D9%8A%D9%86-%D9%82%D9%88%D8%A7%D8%AA-%D8%A7%D9%84%D9%8A%D9%88%D9%86%D9%8A%D9%81%D9%8A%D9%84-%D9%88%D8%A3%D9%87%D8%A7%D9%84%D9%8A-%D8%A8%D9%84%D8%AF%D8%A9-%D8%A7%D9%84%D8%AC%D9%85%D9%8A%D8%AC%D9%85%D8%A9-%D8%AC%D9%86%D9%88%D8%A8%D9%8A-%D9%84%D8%A8%D9%86%D8%A7%D9%86" TargetMode="External"/><Relationship Id="rId21" Type="http://schemas.openxmlformats.org/officeDocument/2006/relationships/hyperlink" Target="https://aawsat.com/%D8%A7%D9%84%D8%B9%D8%A7%D9%84%D9%85-%D8%A7%D9%84%D8%B9%D8%B1%D8%A8%D9%8A/%D8%A7%D9%84%D9%85%D8%B4%D8%B1%D9%82-%D8%A7%D9%84%D8%B9%D8%B1%D8%A8%D9%8A/5144462-%D8%AC%D8%B1%D9%8A%D8%AD%D8%A7%D9%86-%D8%A8%D9%8A%D9%86%D9%87%D9%85%D8%A7-%D8%B9%D8%B3%D9%83%D8%B1%D9%8A-%D8%A8%D8%A7%D9%84%D8%AC%D9%8A%D8%B4-%D8%A7%D9%84%D9%84%D8%A8%D9%86%D8%A7%D9%86%D9%8A-%D8%AC%D8%B1%D8%A7%D8%A1-%D8%BA%D8%A7%D8%B1%D8%A9-%D8%A5%D8%B3%D8%B1%D8%A7%D8%A6%D9%8A%D9%84%D9%8A%D8%A9-%D8%B9%D9%84%D9%89" TargetMode="External"/><Relationship Id="rId13" Type="http://schemas.openxmlformats.org/officeDocument/2006/relationships/hyperlink" Target="https://www.lebarmy.gov.lb/ar/content/%D8%B3%D9%82%D9%88%D8%B7-%D9%85%D8%B3%D9%8A%D9%91%D8%B1%D8%A9-%D8%AA%D8%A7%D8%A8%D8%B9%D8%A9-%D9%84%D9%84%D8%B9%D8%AF%D9%88-%D8%A7%D9%84%D8%A5%D8%B3%D8%B1%D8%A7%D8%A6%D9%8A%D9%84%D9%8A" TargetMode="External"/><Relationship Id="rId24" Type="http://schemas.openxmlformats.org/officeDocument/2006/relationships/hyperlink" Target="https://nna-leb.gov.lb/ar/justice-law/781333/%D8%A7%D9%84%D8%B9%D8%AF%D9%88-%D8%A7%D9%84%D8%A5%D8%B3%D8%B1%D8%A7%D8%A6%D9%8A%D9%84%D9%8A-%D9%8A%D9%84%D9%82%D9%8A-%D9%82%D9%86%D8%A7%D8%A8%D9%84-%D9%85%D8%B6%D9%8A%D8%A6%D8%A9-%D9%81%D9%8A-%D8%A3%D8%AC%D9%88%D8%A7%D8%A1-%D8%B4%D8%A8%D8%B9%D8%A7" TargetMode="External"/><Relationship Id="rId12" Type="http://schemas.openxmlformats.org/officeDocument/2006/relationships/hyperlink" Target="https://www.elnashra.com/news/show/1723833/%D8%B3%D9%82%D9%88%D8%B7-%D9%82%D8%B0%D9%8A%D9%81%D8%A9-%D9%81%D9%88%D8%B3%D9%81%D9%88%D8%B1%D9%8A%D8%A9-%D8%B9%D9%84%D9%89-%D8%A8%D9%84%D8%AF%D8%A9-%D8%A7%D9%84%D8%B9%D8%AF%D9%8A%D8%B3%D8%A9" TargetMode="External"/><Relationship Id="rId23" Type="http://schemas.openxmlformats.org/officeDocument/2006/relationships/hyperlink" Target="https://www.nidaalwatan.com/article/323712-%D8%AC%D9%86%D9%88%D8%AF-%D8%A7%D8%B3%D8%B1%D8%A7%D8%A6%D9%8A%D9%84%D9%8A%D9%88%D9%86-%D8%A3%D8%B7%D9%84%D9%82%D9%88%D8%A7-%D8%A7%D9%84%D8%B1%D8%B5%D8%A7%D8%B5-%D8%B9%D9%84%D9%89-%D8%A7%D8%AD%D8%AF-%D8%A7%D9%84%D9%85%D9%88%D8%A7%D8%B7%D9%86%D9%8A%D9%86-%D9%81%D9%8A-%D8%A8%D9%84%D8%AF%D8%A9-%D9%83%D9%81%D8%B1%D9%83%D9%84%D8%A7-%D9%85%D8%A7-%D8%A7%D8%AF%D9%89-%D8%A7%D9%84%D9%89-%D8%A7%D8%B5%D8%A7%D8%A8%D8%AA%D9%87"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aawsat.com/%D8%A7%D9%84%D8%B9%D8%A7%D9%84%D9%85-%D8%A7%D9%84%D8%B9%D8%B1%D8%A8%D9%8A/%D8%A7%D9%84%D9%85%D8%B4%D8%B1%D9%82-%D8%A7%D9%84%D8%B9%D8%B1%D8%A8%D9%8A/5143485-%D8%A7%D9%84%D8%A8%D8%B1%D9%84%D9%85%D8%A7%D9%86-%D8%A7%D9%84%D9%84%D8%A8%D9%86%D8%A7%D9%86%D9%8A-%D9%8A%D8%B6%D8%A7%D8%B9%D9%81-%D8%B9%D9%82%D9%88%D8%A8%D8%A9-%D8%A5%D8%B7%D9%84%D8%A7%D9%82-%D8%A7%D9%84%D9%86%D8%A7%D8%B1-%D8%A7%D9%84%D8%B9%D8%B4%D9%88%D8%A7%D8%A6%D9%8A?page=1" TargetMode="External"/><Relationship Id="rId9" Type="http://schemas.openxmlformats.org/officeDocument/2006/relationships/hyperlink" Target="https://www.youtube.com/watch?v=aWBJUMpsV9k" TargetMode="External"/><Relationship Id="rId15" Type="http://schemas.openxmlformats.org/officeDocument/2006/relationships/hyperlink" Target="https://www.instagram.com/p/DJwRlHxsp-E/?utm_source=ig_web_copy_link&amp;igsh=MzRlODBiNWFlZA==" TargetMode="External"/><Relationship Id="rId14" Type="http://schemas.openxmlformats.org/officeDocument/2006/relationships/hyperlink" Target="https://www.skynewsarabia.com/middle-east/1796681-%D8%A7%D9%84%D8%AC%D9%8A%D8%B4-%D8%A7%D9%84%D9%84%D8%A8%D9%86%D8%A7%D9%86%D9%8A-%D9%8A%D8%B9%D9%84%D9%86-%D8%B3%D9%82%D9%88%D8%B7-%D9%85%D8%B3%D9%8A%D8%B1%D8%A9-%D8%A7%D9%95%D8%B3%D8%B1%D8%A7%D9%8A%D9%94%D9%8A%D9%84%D9%8A%D8%A9-%D8%A7%D9%94%D9%85%D8%B3-%D8%AC%D9%86%D9%88%D8%A8-%D9%84%D8%A8%D9%86%D8%A7%D9%86" TargetMode="External"/><Relationship Id="rId17" Type="http://schemas.openxmlformats.org/officeDocument/2006/relationships/hyperlink" Target="https://www.alaraby.co.uk/politics/%D8%B4%D9%87%D9%8A%D8%AF-%D9%85%D9%86-%D8%AC%D8%B1%D8%A7%D8%A1-%D8%BA%D8%A7%D8%B1%D8%A9-%D8%A5%D8%B3%D8%B1%D8%A7%D8%A6%D9%8A%D9%84%D9%8A%D8%A9-%D8%A7%D8%B3%D8%AA%D9%87%D8%AF%D9%81%D8%AA-%D8%B3%D9%8A%D8%A7%D8%B1%D8%A9-%D9%81%D9%8A-%D9%88%D8%A7%D8%AF%D9%8A-%D8%AE%D9%84%D9%8A%D9%84-%D8%AC%D9%86%D9%88%D8%A8%D9%8A-%D9%84%D8%A8%D9%86%D8%A7%D9%86" TargetMode="External"/><Relationship Id="rId16" Type="http://schemas.openxmlformats.org/officeDocument/2006/relationships/hyperlink" Target="https://www.alaraby.co.uk/politics/%D8%B4%D9%87%D9%8A%D8%AF-%D9%85%D9%86-%D8%AC%D8%B1%D8%A7%D8%A1-%D8%BA%D8%A7%D8%B1%D8%A9-%D8%A5%D8%B3%D8%B1%D8%A7%D8%A6%D9%8A%D9%84%D9%8A%D8%A9-%D8%A7%D8%B3%D8%AA%D9%87%D8%AF%D9%81%D8%AA-%D8%B3%D9%8A%D8%A7%D8%B1%D8%A9-%D9%81%D9%8A-%D9%88%D8%A7%D8%AF%D9%8A-%D8%AE%D9%84%D9%8A%D9%84-%D8%AC%D9%86%D9%88%D8%A8%D9%8A-%D9%84%D8%A8%D9%86%D8%A7%D9%86" TargetMode="External"/><Relationship Id="rId5" Type="http://schemas.openxmlformats.org/officeDocument/2006/relationships/hyperlink" Target="https://www.lbcgroup.tv/news/breaking-news/854489/%D8%A7%D9%82%D8%B1%D8%A7%D8%B1-%D8%A7%D9%82%D8%AA%D8%B1%D8%A7%D8%AD-%D9%82%D8%A7%D9%86%D9%88%D9%86-%D9%88%D8%AD%D9%8A%D8%AF-%D9%85%D8%AA%D8%B9%D9%84%D9%82-%D8%A8%D8%AA%D8%B4%D8%AF%D9%8A%D8%AF-%D8%A7%D9%84%D8%B9%D9%82%D9%88%D8%A8%D8%A9-%D8%B9%D9%84%D9%89-%D9%85%D8%B7%D9%84%D9%82%D9%8A-%D8%A7%D9%84%D9%86%D8%A7%D8%B1-%D9%81%D9%8A-%D8%A7%D9%84%D9%87%D9%88%D8%A7%D8%A1/ar" TargetMode="External"/><Relationship Id="rId19" Type="http://schemas.openxmlformats.org/officeDocument/2006/relationships/hyperlink" Target="https://www.nna-leb.gov.lb/ar/show/780950" TargetMode="External"/><Relationship Id="rId6" Type="http://schemas.openxmlformats.org/officeDocument/2006/relationships/hyperlink" Target="https://www.nna-leb.gov.lb/ar/%D8%B3%D9%8A%D8%A7%D8%B3%D8%A9/780612/%D8%A7%D9%84%D8%B4%D8%B1%D9%82-%D8%A7%D9%84%D8%A3%D9%88%D8%B3%D8%B7-%D8%A7%D9%84%D8%A8%D8%B1%D9%84%D9%85%D8%A7%D9%86-%D8%A7%D9%84%D9%84%D8%A8%D9%86%D8%A7%D9%86%D9%8A-%D9%8A%D8%B6%D8%A7%D8%B9%D9%81-%D8%B9%D9%82%D9%88%D8%A8%D8%A9-%D8%A5%D8%B7%D9%84%D8%A7%D9%82-%D8%A7" TargetMode="External"/><Relationship Id="rId18" Type="http://schemas.openxmlformats.org/officeDocument/2006/relationships/hyperlink" Target="https://www.aa.com.tr/ar/%D8%A5%D8%B3%D8%B1%D8%A7%D8%A6%D9%8A%D9%84/%D8%BA%D8%A7%D8%B1%D8%A7%D8%AA-%D8%A5%D8%B3%D8%B1%D8%A7%D8%A6%D9%8A%D9%84%D9%8A%D8%A9-%D8%AA%D8%B3%D8%AA%D9%87%D8%AF%D9%81-%D8%A8%D9%84%D8%AF%D8%AA%D9%8A-%D8%B9%D9%8A%D8%AA%D8%A7-%D8%A7%D9%84%D8%B4%D8%B9%D8%A8-%D9%88%D9%8A%D8%A7%D8%B1%D9%8A%D9%86-%D8%AC%D9%86%D9%88%D8%A8-%D9%84%D8%A8%D9%86%D8%A7%D9%86/3571214" TargetMode="External"/><Relationship Id="rId7" Type="http://schemas.openxmlformats.org/officeDocument/2006/relationships/hyperlink" Target="https://www.instagram.com/p/DJtzbYGMmbf/?utm_source=ig_web_copy_link&amp;igsh=MzRlODBiNWFlZA==" TargetMode="External"/><Relationship Id="rId8" Type="http://schemas.openxmlformats.org/officeDocument/2006/relationships/hyperlink" Target="https://www.facebook.com/AlHadath.Lebanon/videos/%D8%B3%D8%AC%D9%86-%D8%B1%D9%88%D9%85%D9%8A%D8%A9-%D8%A7%D8%AD%D8%AA%D8%AC%D8%A7%D8%AC%D8%A7%D8%AA-%D9%88%D8%AA%D9%85%D8%B1%D8%AF-%D9%84%D9%84%D9%85%D8%B7%D8%A7%D9%84%D8%A8%D8%A9-%D8%A8%D8%A5%D9%82%D8%B1%D8%A7%D8%B1-%D9%82%D8%A7%D9%86%D9%88%D9%86-%D8%A7%D9%84%D8%B9%D9%81%D9%88-%D8%A7%D9%84%D8%B9%D8%A7%D9%85-%D8%A8%D9%85%D8%AC%D9%84%D8%B3-%D8%A7%D9%84%D9%86%D9%88%D8%A7%D8%A8-%D9%8A%D9%88%D9%85-%D8%A7%D9%84%D8%AE%D9%85/121170001991364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mailto:violations@cldh-lebanon.org" TargetMode="External"/><Relationship Id="rId5" Type="http://schemas.openxmlformats.org/officeDocument/2006/relationships/hyperlink" Target="http://www.cldh-lebanon.org/" TargetMode="External"/><Relationship Id="rId6" Type="http://schemas.openxmlformats.org/officeDocument/2006/relationships/image" Target="../media/image9.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265c9df606f_0_28"/>
          <p:cNvPicPr preferRelativeResize="0"/>
          <p:nvPr/>
        </p:nvPicPr>
        <p:blipFill rotWithShape="1">
          <a:blip r:embed="rId3">
            <a:alphaModFix/>
          </a:blip>
          <a:srcRect b="0" l="0" r="0" t="0"/>
          <a:stretch/>
        </p:blipFill>
        <p:spPr>
          <a:xfrm>
            <a:off x="0" y="0"/>
            <a:ext cx="7772401" cy="10058400"/>
          </a:xfrm>
          <a:prstGeom prst="rect">
            <a:avLst/>
          </a:prstGeom>
          <a:noFill/>
          <a:ln>
            <a:noFill/>
          </a:ln>
        </p:spPr>
      </p:pic>
      <p:sp>
        <p:nvSpPr>
          <p:cNvPr id="50" name="Google Shape;50;g265c9df606f_0_28"/>
          <p:cNvSpPr txBox="1"/>
          <p:nvPr/>
        </p:nvSpPr>
        <p:spPr>
          <a:xfrm>
            <a:off x="1" y="4969286"/>
            <a:ext cx="7772400" cy="197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lang="en-US" sz="1600">
                <a:solidFill>
                  <a:schemeClr val="lt1"/>
                </a:solidFill>
                <a:latin typeface="Montserrat"/>
                <a:ea typeface="Montserrat"/>
                <a:cs typeface="Montserrat"/>
                <a:sym typeface="Montserrat"/>
              </a:rPr>
              <a:t>12</a:t>
            </a:r>
            <a:r>
              <a:rPr b="0" i="0" lang="en-US" sz="1600" u="none" cap="none" strike="noStrike">
                <a:solidFill>
                  <a:schemeClr val="lt1"/>
                </a:solidFill>
                <a:latin typeface="Montserrat"/>
                <a:ea typeface="Montserrat"/>
                <a:cs typeface="Montserrat"/>
                <a:sym typeface="Montserrat"/>
              </a:rPr>
              <a:t> May - 1</a:t>
            </a:r>
            <a:r>
              <a:rPr lang="en-US" sz="1600">
                <a:solidFill>
                  <a:schemeClr val="lt1"/>
                </a:solidFill>
                <a:latin typeface="Montserrat"/>
                <a:ea typeface="Montserrat"/>
                <a:cs typeface="Montserrat"/>
                <a:sym typeface="Montserrat"/>
              </a:rPr>
              <a:t>8</a:t>
            </a:r>
            <a:r>
              <a:rPr b="0" i="0" lang="en-US" sz="1600" u="none" cap="none" strike="noStrike">
                <a:solidFill>
                  <a:schemeClr val="lt1"/>
                </a:solidFill>
                <a:latin typeface="Montserrat"/>
                <a:ea typeface="Montserrat"/>
                <a:cs typeface="Montserrat"/>
                <a:sym typeface="Montserrat"/>
              </a:rPr>
              <a:t> May 2025</a:t>
            </a:r>
            <a:endParaRPr b="0" i="0" sz="1600" u="none" cap="none" strike="noStrike">
              <a:solidFill>
                <a:schemeClr val="lt1"/>
              </a:solidFill>
              <a:latin typeface="Montserrat"/>
              <a:ea typeface="Montserrat"/>
              <a:cs typeface="Montserrat"/>
              <a:sym typeface="Montserrat"/>
            </a:endParaRPr>
          </a:p>
        </p:txBody>
      </p:sp>
      <p:sp>
        <p:nvSpPr>
          <p:cNvPr id="51" name="Google Shape;51;g265c9df606f_0_28"/>
          <p:cNvSpPr txBox="1"/>
          <p:nvPr/>
        </p:nvSpPr>
        <p:spPr>
          <a:xfrm>
            <a:off x="521401" y="4189875"/>
            <a:ext cx="6729600" cy="7881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Clr>
                <a:srgbClr val="326380"/>
              </a:buClr>
              <a:buSzPts val="2000"/>
              <a:buFont typeface="Roboto"/>
              <a:buNone/>
            </a:pPr>
            <a:r>
              <a:rPr b="0" i="0" lang="en-US" sz="3200" u="none" cap="none" strike="noStrike">
                <a:solidFill>
                  <a:schemeClr val="lt1"/>
                </a:solidFill>
                <a:latin typeface="Montserrat"/>
                <a:ea typeface="Montserrat"/>
                <a:cs typeface="Montserrat"/>
                <a:sym typeface="Montserrat"/>
              </a:rPr>
              <a:t>HUMAN RIGHTS DEVELOPMENTS IN A WEEK</a:t>
            </a:r>
            <a:endParaRPr b="0" i="0" sz="3200" u="none" cap="none" strike="noStrike">
              <a:solidFill>
                <a:schemeClr val="lt1"/>
              </a:solidFill>
              <a:latin typeface="Montserrat"/>
              <a:ea typeface="Montserrat"/>
              <a:cs typeface="Montserrat"/>
              <a:sym typeface="Montserrat"/>
            </a:endParaRPr>
          </a:p>
        </p:txBody>
      </p:sp>
      <p:sp>
        <p:nvSpPr>
          <p:cNvPr id="52" name="Google Shape;52;g265c9df606f_0_28"/>
          <p:cNvSpPr txBox="1"/>
          <p:nvPr/>
        </p:nvSpPr>
        <p:spPr>
          <a:xfrm>
            <a:off x="5084926" y="9867375"/>
            <a:ext cx="2595600" cy="1107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Clr>
                <a:srgbClr val="326380"/>
              </a:buClr>
              <a:buSzPts val="2000"/>
              <a:buFont typeface="Roboto"/>
              <a:buNone/>
            </a:pPr>
            <a:r>
              <a:rPr b="0" i="0" lang="en-US" sz="900" u="none" cap="none" strike="noStrike">
                <a:solidFill>
                  <a:schemeClr val="lt1"/>
                </a:solidFill>
                <a:latin typeface="Montserrat"/>
                <a:ea typeface="Montserrat"/>
                <a:cs typeface="Montserrat"/>
                <a:sym typeface="Montserrat"/>
              </a:rPr>
              <a:t>SOURCE: </a:t>
            </a:r>
            <a:r>
              <a:rPr b="0" i="0" lang="en-US" sz="9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LEBANON MAP</a:t>
            </a:r>
            <a:endParaRPr b="0" i="0" sz="900" u="none" cap="none" strike="noStrike">
              <a:solidFill>
                <a:schemeClr val="lt1"/>
              </a:solidFill>
              <a:latin typeface="Montserrat"/>
              <a:ea typeface="Montserrat"/>
              <a:cs typeface="Montserrat"/>
              <a:sym typeface="Montserrat"/>
            </a:endParaRPr>
          </a:p>
        </p:txBody>
      </p:sp>
      <p:pic>
        <p:nvPicPr>
          <p:cNvPr id="53" name="Google Shape;53;g265c9df606f_0_28"/>
          <p:cNvPicPr preferRelativeResize="0"/>
          <p:nvPr/>
        </p:nvPicPr>
        <p:blipFill rotWithShape="1">
          <a:blip r:embed="rId5">
            <a:alphaModFix/>
          </a:blip>
          <a:srcRect b="0" l="0" r="0" t="0"/>
          <a:stretch/>
        </p:blipFill>
        <p:spPr>
          <a:xfrm>
            <a:off x="3211976" y="4986200"/>
            <a:ext cx="1348450" cy="1348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cxnSp>
        <p:nvCxnSpPr>
          <p:cNvPr id="58" name="Google Shape;58;p2"/>
          <p:cNvCxnSpPr/>
          <p:nvPr/>
        </p:nvCxnSpPr>
        <p:spPr>
          <a:xfrm>
            <a:off x="2361721" y="3193112"/>
            <a:ext cx="0" cy="6939901"/>
          </a:xfrm>
          <a:prstGeom prst="straightConnector1">
            <a:avLst/>
          </a:prstGeom>
          <a:noFill/>
          <a:ln cap="flat" cmpd="sng" w="9525">
            <a:solidFill>
              <a:srgbClr val="406984"/>
            </a:solidFill>
            <a:prstDash val="solid"/>
            <a:miter lim="8000"/>
            <a:headEnd len="sm" w="sm" type="none"/>
            <a:tailEnd len="sm" w="sm" type="none"/>
          </a:ln>
        </p:spPr>
      </p:cxnSp>
      <p:pic>
        <p:nvPicPr>
          <p:cNvPr descr="Picture 50" id="59" name="Google Shape;59;p2"/>
          <p:cNvPicPr preferRelativeResize="0"/>
          <p:nvPr/>
        </p:nvPicPr>
        <p:blipFill rotWithShape="1">
          <a:blip r:embed="rId3">
            <a:alphaModFix amt="58999"/>
          </a:blip>
          <a:srcRect b="0" l="0" r="0" t="10504"/>
          <a:stretch/>
        </p:blipFill>
        <p:spPr>
          <a:xfrm>
            <a:off x="1477602" y="2683050"/>
            <a:ext cx="6294802" cy="6224975"/>
          </a:xfrm>
          <a:prstGeom prst="rect">
            <a:avLst/>
          </a:prstGeom>
          <a:noFill/>
          <a:ln>
            <a:noFill/>
          </a:ln>
          <a:effectLst>
            <a:outerShdw blurRad="50800" rotWithShape="0" dir="5400000" dist="50800">
              <a:srgbClr val="000000">
                <a:alpha val="0"/>
              </a:srgbClr>
            </a:outerShdw>
          </a:effectLst>
        </p:spPr>
      </p:pic>
      <p:sp>
        <p:nvSpPr>
          <p:cNvPr id="60" name="Google Shape;60;p2"/>
          <p:cNvSpPr txBox="1"/>
          <p:nvPr/>
        </p:nvSpPr>
        <p:spPr>
          <a:xfrm>
            <a:off x="1200579" y="476841"/>
            <a:ext cx="5825250" cy="17543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326380"/>
              </a:buClr>
              <a:buSzPts val="1500"/>
              <a:buFont typeface="Roboto"/>
              <a:buNone/>
            </a:pPr>
            <a:r>
              <a:rPr b="1" i="1" lang="en-US" sz="1500" u="none" cap="none" strike="noStrike">
                <a:solidFill>
                  <a:srgbClr val="326380"/>
                </a:solidFill>
                <a:latin typeface="Roboto"/>
                <a:ea typeface="Roboto"/>
                <a:cs typeface="Roboto"/>
                <a:sym typeface="Roboto"/>
              </a:rPr>
              <a:t>Human Rights are inherent to all human beings, regardless of the nationality, place of residence, sex, national or ethnic origin, color, religion, language or any other status without discrimination. These rights are all universal, inalienable, interrelated, interdependent and indivisible.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380"/>
              </a:buClr>
              <a:buSzPts val="1500"/>
              <a:buFont typeface="Roboto"/>
              <a:buNone/>
            </a:pPr>
            <a:r>
              <a:t/>
            </a:r>
            <a:endParaRPr b="1" i="1" sz="1500" u="none" cap="none" strike="noStrike">
              <a:solidFill>
                <a:srgbClr val="326380"/>
              </a:solidFill>
              <a:latin typeface="Roboto"/>
              <a:ea typeface="Roboto"/>
              <a:cs typeface="Roboto"/>
              <a:sym typeface="Roboto"/>
            </a:endParaRPr>
          </a:p>
          <a:p>
            <a:pPr indent="0" lvl="0" marL="0" marR="0" rtl="0" algn="ctr">
              <a:lnSpc>
                <a:spcPct val="100000"/>
              </a:lnSpc>
              <a:spcBef>
                <a:spcPts val="0"/>
              </a:spcBef>
              <a:spcAft>
                <a:spcPts val="0"/>
              </a:spcAft>
              <a:buClr>
                <a:srgbClr val="326280"/>
              </a:buClr>
              <a:buSzPts val="1200"/>
              <a:buFont typeface="Roboto"/>
              <a:buNone/>
            </a:pPr>
            <a:r>
              <a:rPr b="1" i="1" lang="en-US" sz="1200" u="none" cap="none" strike="noStrike">
                <a:solidFill>
                  <a:srgbClr val="326280"/>
                </a:solidFill>
                <a:latin typeface="Roboto"/>
                <a:ea typeface="Roboto"/>
                <a:cs typeface="Roboto"/>
                <a:sym typeface="Roboto"/>
              </a:rPr>
              <a:t>The articles shared in this brief are the liability of their respective news outlets and do not reflect the views of CLDH.</a:t>
            </a:r>
            <a:endParaRPr b="1" i="1" sz="1200" u="none" cap="none" strike="noStrike">
              <a:solidFill>
                <a:srgbClr val="326280"/>
              </a:solidFill>
              <a:latin typeface="Roboto"/>
              <a:ea typeface="Roboto"/>
              <a:cs typeface="Roboto"/>
              <a:sym typeface="Roboto"/>
            </a:endParaRPr>
          </a:p>
        </p:txBody>
      </p:sp>
      <p:sp>
        <p:nvSpPr>
          <p:cNvPr id="61" name="Google Shape;61;p2"/>
          <p:cNvSpPr/>
          <p:nvPr/>
        </p:nvSpPr>
        <p:spPr>
          <a:xfrm>
            <a:off x="2266470" y="3364115"/>
            <a:ext cx="190500" cy="1905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44" id="62" name="Google Shape;62;p2"/>
          <p:cNvPicPr preferRelativeResize="0"/>
          <p:nvPr/>
        </p:nvPicPr>
        <p:blipFill rotWithShape="1">
          <a:blip r:embed="rId4">
            <a:alphaModFix/>
          </a:blip>
          <a:srcRect b="0" l="0" r="0" t="0"/>
          <a:stretch/>
        </p:blipFill>
        <p:spPr>
          <a:xfrm flipH="1">
            <a:off x="828322" y="2411109"/>
            <a:ext cx="1820037" cy="419102"/>
          </a:xfrm>
          <a:prstGeom prst="rect">
            <a:avLst/>
          </a:prstGeom>
          <a:noFill/>
          <a:ln>
            <a:noFill/>
          </a:ln>
          <a:effectLst>
            <a:outerShdw blurRad="50800" rotWithShape="0" dist="38100">
              <a:srgbClr val="000000">
                <a:alpha val="40000"/>
              </a:srgbClr>
            </a:outerShdw>
          </a:effectLst>
        </p:spPr>
      </p:pic>
      <p:pic>
        <p:nvPicPr>
          <p:cNvPr descr="Picture 10" id="63" name="Google Shape;63;p2"/>
          <p:cNvPicPr preferRelativeResize="0"/>
          <p:nvPr/>
        </p:nvPicPr>
        <p:blipFill rotWithShape="1">
          <a:blip r:embed="rId5">
            <a:alphaModFix/>
          </a:blip>
          <a:srcRect b="0" l="0" r="0" t="0"/>
          <a:stretch/>
        </p:blipFill>
        <p:spPr>
          <a:xfrm>
            <a:off x="575752" y="2278133"/>
            <a:ext cx="624827" cy="624826"/>
          </a:xfrm>
          <a:prstGeom prst="rect">
            <a:avLst/>
          </a:prstGeom>
          <a:noFill/>
          <a:ln>
            <a:noFill/>
          </a:ln>
        </p:spPr>
      </p:pic>
      <p:sp>
        <p:nvSpPr>
          <p:cNvPr id="64" name="Google Shape;64;p2"/>
          <p:cNvSpPr txBox="1"/>
          <p:nvPr/>
        </p:nvSpPr>
        <p:spPr>
          <a:xfrm>
            <a:off x="1356907" y="2456900"/>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rPr b="1" i="0" lang="en-US" sz="1400" u="none" cap="none" strike="noStrike">
                <a:solidFill>
                  <a:srgbClr val="FFFFFF"/>
                </a:solidFill>
                <a:latin typeface="Roboto"/>
                <a:ea typeface="Roboto"/>
                <a:cs typeface="Roboto"/>
                <a:sym typeface="Roboto"/>
              </a:rPr>
              <a:t>LEBANON</a:t>
            </a:r>
            <a:endParaRPr b="0" i="0" sz="1400" u="none" cap="none" strike="noStrike">
              <a:solidFill>
                <a:srgbClr val="000000"/>
              </a:solidFill>
              <a:latin typeface="Arial"/>
              <a:ea typeface="Arial"/>
              <a:cs typeface="Arial"/>
              <a:sym typeface="Arial"/>
            </a:endParaRPr>
          </a:p>
        </p:txBody>
      </p:sp>
      <p:sp>
        <p:nvSpPr>
          <p:cNvPr id="65" name="Google Shape;65;p2"/>
          <p:cNvSpPr txBox="1"/>
          <p:nvPr/>
        </p:nvSpPr>
        <p:spPr>
          <a:xfrm>
            <a:off x="2542750" y="3045525"/>
            <a:ext cx="4971000" cy="2616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6" name="Google Shape;66;p2"/>
          <p:cNvSpPr txBox="1"/>
          <p:nvPr/>
        </p:nvSpPr>
        <p:spPr>
          <a:xfrm>
            <a:off x="575699" y="3364125"/>
            <a:ext cx="16050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Monday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12</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2542750" y="3010125"/>
            <a:ext cx="5097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120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68" name="Google Shape;68;p2"/>
          <p:cNvSpPr txBox="1"/>
          <p:nvPr/>
        </p:nvSpPr>
        <p:spPr>
          <a:xfrm>
            <a:off x="2453525" y="2914225"/>
            <a:ext cx="5292300" cy="1006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6">
                  <a:extLst>
                    <a:ext uri="{A12FA001-AC4F-418D-AE19-62706E023703}">
                      <ahyp:hlinkClr val="tx"/>
                    </a:ext>
                  </a:extLst>
                </a:hlinkClick>
              </a:rPr>
              <a:t>Injuries in Akkar and Tripoli amidst bullets post municipal elections results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 child was </a:t>
            </a:r>
            <a:r>
              <a:rPr lang="en-US" sz="1100" u="sng">
                <a:solidFill>
                  <a:srgbClr val="326280"/>
                </a:solidFill>
                <a:latin typeface="Roboto"/>
                <a:ea typeface="Roboto"/>
                <a:cs typeface="Roboto"/>
                <a:sym typeface="Roboto"/>
                <a:hlinkClick r:id="rId7">
                  <a:extLst>
                    <a:ext uri="{A12FA001-AC4F-418D-AE19-62706E023703}">
                      <ahyp:hlinkClr val="tx"/>
                    </a:ext>
                  </a:extLst>
                </a:hlinkClick>
              </a:rPr>
              <a:t>shot</a:t>
            </a:r>
            <a:r>
              <a:rPr lang="en-US" sz="1100">
                <a:latin typeface="Roboto"/>
                <a:ea typeface="Roboto"/>
                <a:cs typeface="Roboto"/>
                <a:sym typeface="Roboto"/>
              </a:rPr>
              <a:t> in Akkar and is in a critical condition following the announcement of municipal election results and random bullet firing on Monday, May 12.</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LBCI correspondent </a:t>
            </a:r>
            <a:r>
              <a:rPr lang="en-US" sz="1100" u="sng">
                <a:solidFill>
                  <a:srgbClr val="326280"/>
                </a:solidFill>
                <a:latin typeface="Roboto"/>
                <a:ea typeface="Roboto"/>
                <a:cs typeface="Roboto"/>
                <a:sym typeface="Roboto"/>
                <a:hlinkClick r:id="rId8">
                  <a:extLst>
                    <a:ext uri="{A12FA001-AC4F-418D-AE19-62706E023703}">
                      <ahyp:hlinkClr val="tx"/>
                    </a:ext>
                  </a:extLst>
                </a:hlinkClick>
              </a:rPr>
              <a:t>Nada Andraos Aziz</a:t>
            </a:r>
            <a:r>
              <a:rPr lang="en-US" sz="1100">
                <a:latin typeface="Roboto"/>
                <a:ea typeface="Roboto"/>
                <a:cs typeface="Roboto"/>
                <a:sym typeface="Roboto"/>
              </a:rPr>
              <a:t> was also </a:t>
            </a:r>
            <a:r>
              <a:rPr lang="en-US" sz="1100" u="sng">
                <a:solidFill>
                  <a:srgbClr val="326280"/>
                </a:solidFill>
                <a:latin typeface="Roboto"/>
                <a:ea typeface="Roboto"/>
                <a:cs typeface="Roboto"/>
                <a:sym typeface="Roboto"/>
                <a:hlinkClick r:id="rId9">
                  <a:extLst>
                    <a:ext uri="{A12FA001-AC4F-418D-AE19-62706E023703}">
                      <ahyp:hlinkClr val="tx"/>
                    </a:ext>
                  </a:extLst>
                </a:hlinkClick>
              </a:rPr>
              <a:t>injured</a:t>
            </a:r>
            <a:r>
              <a:rPr lang="en-US" sz="1100">
                <a:latin typeface="Roboto"/>
                <a:ea typeface="Roboto"/>
                <a:cs typeface="Roboto"/>
                <a:sym typeface="Roboto"/>
              </a:rPr>
              <a:t> in the leg while covering the elections in Tripoli, and the Ministry of Interior confirmed that 34 people have been arrested since Sunday night.</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0">
                  <a:extLst>
                    <a:ext uri="{A12FA001-AC4F-418D-AE19-62706E023703}">
                      <ahyp:hlinkClr val="tx"/>
                    </a:ext>
                  </a:extLst>
                </a:hlinkClick>
              </a:rPr>
              <a:t>Excavation work by Israeli bulldozers in Alma Al-Shaab</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Two Merkava tanks, two bulldozers, and five Israeli military vehicles entered the Lahlah area in the outskirts of Alma al-Shaab in the Tyre district, and the bulldozers were excavating and constructing earthworks opposite a Lebanese Army checkpoint on Monday, May 12.</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1">
                  <a:extLst>
                    <a:ext uri="{A12FA001-AC4F-418D-AE19-62706E023703}">
                      <ahyp:hlinkClr val="tx"/>
                    </a:ext>
                  </a:extLst>
                </a:hlinkClick>
              </a:rPr>
              <a:t>Sirens at UNIFIL locations in the South amidst Israeli planes </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Air raid sirens were heard at </a:t>
            </a:r>
            <a:r>
              <a:rPr lang="en-US" sz="1100" u="sng">
                <a:solidFill>
                  <a:srgbClr val="326280"/>
                </a:solidFill>
                <a:latin typeface="Roboto"/>
                <a:ea typeface="Roboto"/>
                <a:cs typeface="Roboto"/>
                <a:sym typeface="Roboto"/>
                <a:hlinkClick r:id="rId12">
                  <a:extLst>
                    <a:ext uri="{A12FA001-AC4F-418D-AE19-62706E023703}">
                      <ahyp:hlinkClr val="tx"/>
                    </a:ext>
                  </a:extLst>
                </a:hlinkClick>
              </a:rPr>
              <a:t>UNIFIL</a:t>
            </a:r>
            <a:r>
              <a:rPr lang="en-US" sz="1100">
                <a:latin typeface="Roboto"/>
                <a:ea typeface="Roboto"/>
                <a:cs typeface="Roboto"/>
                <a:sym typeface="Roboto"/>
              </a:rPr>
              <a:t> positions in Naqoura, Shamaa, and Mansouri, amid intense overflights by Israeli helicopters and airplanes over the western border villages on Monday, May 12.</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3">
                  <a:extLst>
                    <a:ext uri="{A12FA001-AC4F-418D-AE19-62706E023703}">
                      <ahyp:hlinkClr val="tx"/>
                    </a:ext>
                  </a:extLst>
                </a:hlinkClick>
              </a:rPr>
              <a:t>Lebanese Army arrests 35 citizens for shooting after municipal elections in North Lebanon and Akkar</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b="1" lang="en-US" sz="1100">
                <a:latin typeface="Roboto"/>
                <a:ea typeface="Roboto"/>
                <a:cs typeface="Roboto"/>
                <a:sym typeface="Roboto"/>
              </a:rPr>
              <a:t>Statement issued by The Army Command - Directorate of Orientation on Monday, May 12:</a:t>
            </a:r>
            <a:endParaRPr b="1"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On the evening of May 11, 2025, individuals opened fire upon the announcement of the results of the municipal and mayoral elections in the North Lebanon and Akkar governorates, resulting in civilian casualties. Subsequently, Army units, each supported by a patrol from the Intelligence Directorate, conducted raids and arrested 35 individuals who had fired the shots in various areas of the two governorates. Weapons and ammunition were seized in their possession.</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seized items were handed over, and investigations with the detainees were initiated under the supervision of the competent judiciary. Efforts are underway to arrest the remaining shooters.</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rPr lang="en-US" sz="1100">
                <a:latin typeface="Roboto"/>
                <a:ea typeface="Roboto"/>
                <a:cs typeface="Roboto"/>
                <a:sym typeface="Roboto"/>
              </a:rPr>
              <a:t>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marR="0" rtl="0" algn="l">
              <a:lnSpc>
                <a:spcPct val="100000"/>
              </a:lnSpc>
              <a:spcBef>
                <a:spcPts val="1200"/>
              </a:spcBef>
              <a:spcAft>
                <a:spcPts val="0"/>
              </a:spcAft>
              <a:buClr>
                <a:srgbClr val="000000"/>
              </a:buClr>
              <a:buSzPts val="1100"/>
              <a:buFont typeface="Arial"/>
              <a:buNone/>
            </a:pPr>
            <a:r>
              <a:t/>
            </a:r>
            <a:endParaRPr b="1"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0" i="0" sz="1100" u="none" cap="none" strike="noStrik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cxnSp>
        <p:nvCxnSpPr>
          <p:cNvPr id="73" name="Google Shape;73;g21c10510c5b_0_2"/>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74" name="Google Shape;74;g21c10510c5b_0_2"/>
          <p:cNvPicPr preferRelativeResize="0"/>
          <p:nvPr/>
        </p:nvPicPr>
        <p:blipFill rotWithShape="1">
          <a:blip r:embed="rId3">
            <a:alphaModFix amt="58999"/>
          </a:blip>
          <a:srcRect b="-2" l="0" r="0" t="10506"/>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75" name="Google Shape;75;g21c10510c5b_0_2"/>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76" name="Google Shape;76;g21c10510c5b_0_2"/>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77" name="Google Shape;77;g21c10510c5b_0_2"/>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78" name="Google Shape;78;g21c10510c5b_0_2"/>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1c10510c5b_0_2"/>
          <p:cNvSpPr txBox="1"/>
          <p:nvPr/>
        </p:nvSpPr>
        <p:spPr>
          <a:xfrm>
            <a:off x="2453225" y="13450"/>
            <a:ext cx="5280300" cy="116520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Israeli airstrike on Houla kills one citizen</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airstrike attacked a motorcycle and killed one citizen in Houla on Tuesday, May 13, </a:t>
            </a:r>
            <a:r>
              <a:rPr lang="en-US" sz="1100" u="sng">
                <a:solidFill>
                  <a:srgbClr val="326280"/>
                </a:solidFill>
                <a:latin typeface="Roboto"/>
                <a:ea typeface="Roboto"/>
                <a:cs typeface="Roboto"/>
                <a:sym typeface="Roboto"/>
                <a:hlinkClick r:id="rId5">
                  <a:extLst>
                    <a:ext uri="{A12FA001-AC4F-418D-AE19-62706E023703}">
                      <ahyp:hlinkClr val="tx"/>
                    </a:ext>
                  </a:extLst>
                </a:hlinkClick>
              </a:rPr>
              <a:t>according</a:t>
            </a:r>
            <a:r>
              <a:rPr lang="en-US" sz="1100">
                <a:latin typeface="Roboto"/>
                <a:ea typeface="Roboto"/>
                <a:cs typeface="Roboto"/>
                <a:sym typeface="Roboto"/>
              </a:rPr>
              <a:t> to the Public Health Emergency Operations Center.</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Another airstrike targeted a “Rapid” car with a missile that did not explode in </a:t>
            </a:r>
            <a:r>
              <a:rPr lang="en-US" sz="1100" u="sng">
                <a:solidFill>
                  <a:srgbClr val="326280"/>
                </a:solidFill>
                <a:latin typeface="Roboto"/>
                <a:ea typeface="Roboto"/>
                <a:cs typeface="Roboto"/>
                <a:sym typeface="Roboto"/>
                <a:hlinkClick r:id="rId6">
                  <a:extLst>
                    <a:ext uri="{A12FA001-AC4F-418D-AE19-62706E023703}">
                      <ahyp:hlinkClr val="tx"/>
                    </a:ext>
                  </a:extLst>
                </a:hlinkClick>
              </a:rPr>
              <a:t>Shaqra</a:t>
            </a:r>
            <a:r>
              <a:rPr lang="en-US" sz="1100">
                <a:latin typeface="Roboto"/>
                <a:ea typeface="Roboto"/>
                <a:cs typeface="Roboto"/>
                <a:sym typeface="Roboto"/>
              </a:rPr>
              <a:t>, and the driver was not injured.</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Israeli forces advance towards the south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Israeli forces advanced towards the Majidiyeh plain and carried out mock raids at low altitude over the Zahrani on Tuesday, May 13, and used heavy fire to comb forests of Aita al-Shaab and Rmeish according to the National News Agency.</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8">
                  <a:extLst>
                    <a:ext uri="{A12FA001-AC4F-418D-AE19-62706E023703}">
                      <ahyp:hlinkClr val="tx"/>
                    </a:ext>
                  </a:extLst>
                </a:hlinkClick>
              </a:rPr>
              <a:t>Ministry of Culture halts illegal work on the Shawakir Project in Tyre</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Green Southerners Association was notified on Tuesday, May 13, that the Ministry of Culture decided to halt work on the project in the Shawakir area near the Tyre Nature Reserve.</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According to the association, “the Ministry of Culture notified the Ministry of Defense of a copy of the decision to halt work, and that the Ministry of Defense will provide its response within days."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One citizen killed in Israeli airstrike on Qaqaiyat al-Jisr </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airstrike that targeted a car in the town of Qaqaiyat al-Jisr in Nabatieh district killed a </a:t>
            </a:r>
            <a:r>
              <a:rPr lang="en-US" sz="1100" u="sng">
                <a:solidFill>
                  <a:srgbClr val="326280"/>
                </a:solidFill>
                <a:latin typeface="Roboto"/>
                <a:ea typeface="Roboto"/>
                <a:cs typeface="Roboto"/>
                <a:sym typeface="Roboto"/>
                <a:hlinkClick r:id="rId10">
                  <a:extLst>
                    <a:ext uri="{A12FA001-AC4F-418D-AE19-62706E023703}">
                      <ahyp:hlinkClr val="tx"/>
                    </a:ext>
                  </a:extLst>
                </a:hlinkClick>
              </a:rPr>
              <a:t>citizen</a:t>
            </a:r>
            <a:r>
              <a:rPr lang="en-US" sz="1100">
                <a:latin typeface="Roboto"/>
                <a:ea typeface="Roboto"/>
                <a:cs typeface="Roboto"/>
                <a:sym typeface="Roboto"/>
              </a:rPr>
              <a:t> on Wednesday, May 14, according to the Public Health Emergency Operations Center.</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Earlier the same morning, an Israeli drone </a:t>
            </a:r>
            <a:r>
              <a:rPr lang="en-US" sz="1100" u="sng">
                <a:solidFill>
                  <a:srgbClr val="326280"/>
                </a:solidFill>
                <a:latin typeface="Roboto"/>
                <a:ea typeface="Roboto"/>
                <a:cs typeface="Roboto"/>
                <a:sym typeface="Roboto"/>
                <a:hlinkClick r:id="rId11">
                  <a:extLst>
                    <a:ext uri="{A12FA001-AC4F-418D-AE19-62706E023703}">
                      <ahyp:hlinkClr val="tx"/>
                    </a:ext>
                  </a:extLst>
                </a:hlinkClick>
              </a:rPr>
              <a:t>crashed</a:t>
            </a:r>
            <a:r>
              <a:rPr lang="en-US" sz="1100">
                <a:latin typeface="Roboto"/>
                <a:ea typeface="Roboto"/>
                <a:cs typeface="Roboto"/>
                <a:sym typeface="Roboto"/>
              </a:rPr>
              <a:t> and exploded in an empty house and damaged it in Shebaa, Hasbaya District, with no casualties recorded.</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2">
                  <a:extLst>
                    <a:ext uri="{A12FA001-AC4F-418D-AE19-62706E023703}">
                      <ahyp:hlinkClr val="tx"/>
                    </a:ext>
                  </a:extLst>
                </a:hlinkClick>
              </a:rPr>
              <a:t>North Governor fired amidst municipal election violations</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Lebanese cabinet decided to dismiss Governor of the North district Ramzi Nohra and place him at the </a:t>
            </a:r>
            <a:r>
              <a:rPr lang="en-US" sz="1100" u="sng">
                <a:solidFill>
                  <a:srgbClr val="326280"/>
                </a:solidFill>
                <a:latin typeface="Roboto"/>
                <a:ea typeface="Roboto"/>
                <a:cs typeface="Roboto"/>
                <a:sym typeface="Roboto"/>
                <a:hlinkClick r:id="rId13">
                  <a:extLst>
                    <a:ext uri="{A12FA001-AC4F-418D-AE19-62706E023703}">
                      <ahyp:hlinkClr val="tx"/>
                    </a:ext>
                  </a:extLst>
                </a:hlinkClick>
              </a:rPr>
              <a:t>disposal</a:t>
            </a:r>
            <a:r>
              <a:rPr lang="en-US" sz="1100">
                <a:latin typeface="Roboto"/>
                <a:ea typeface="Roboto"/>
                <a:cs typeface="Roboto"/>
                <a:sym typeface="Roboto"/>
              </a:rPr>
              <a:t> of the Minister of Interior Ahmad Hajjar on Wednesday, May 14.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This decision followed the violations of the vote counting process after the municipal elections in Tripoli last Sunday, and the demands of the Lebanese Association for Democratic Elections (</a:t>
            </a:r>
            <a:r>
              <a:rPr lang="en-US" sz="1100" u="sng">
                <a:solidFill>
                  <a:srgbClr val="326280"/>
                </a:solidFill>
                <a:latin typeface="Roboto"/>
                <a:ea typeface="Roboto"/>
                <a:cs typeface="Roboto"/>
                <a:sym typeface="Roboto"/>
                <a:hlinkClick r:id="rId14">
                  <a:extLst>
                    <a:ext uri="{A12FA001-AC4F-418D-AE19-62706E023703}">
                      <ahyp:hlinkClr val="tx"/>
                    </a:ext>
                  </a:extLst>
                </a:hlinkClick>
              </a:rPr>
              <a:t>LADE</a:t>
            </a:r>
            <a:r>
              <a:rPr lang="en-US" sz="1100">
                <a:latin typeface="Roboto"/>
                <a:ea typeface="Roboto"/>
                <a:cs typeface="Roboto"/>
                <a:sym typeface="Roboto"/>
              </a:rPr>
              <a:t>) to re-hold elections in Tripoli.</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5">
                  <a:extLst>
                    <a:ext uri="{A12FA001-AC4F-418D-AE19-62706E023703}">
                      <ahyp:hlinkClr val="tx"/>
                    </a:ext>
                  </a:extLst>
                </a:hlinkClick>
              </a:rPr>
              <a:t>One citizen killed and another wounded in Israeli airstrike on Arnoun </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An Israeli guided strike on a bulldozer killed one citizen and injured another in a plain area between Yahmor al-Shaqif and Arnoun on Thursday, May 15.</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16">
                  <a:extLst>
                    <a:ext uri="{A12FA001-AC4F-418D-AE19-62706E023703}">
                      <ahyp:hlinkClr val="tx"/>
                    </a:ext>
                  </a:extLst>
                </a:hlinkClick>
              </a:rPr>
              <a:t>Israeli plans target prefabricated rooms and drops soudbombs</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Israeli artillery targeted a prefabricated room in </a:t>
            </a:r>
            <a:r>
              <a:rPr lang="en-US" sz="1100" u="sng">
                <a:solidFill>
                  <a:srgbClr val="326280"/>
                </a:solidFill>
                <a:latin typeface="Roboto"/>
                <a:ea typeface="Roboto"/>
                <a:cs typeface="Roboto"/>
                <a:sym typeface="Roboto"/>
                <a:hlinkClick r:id="rId17">
                  <a:extLst>
                    <a:ext uri="{A12FA001-AC4F-418D-AE19-62706E023703}">
                      <ahyp:hlinkClr val="tx"/>
                    </a:ext>
                  </a:extLst>
                </a:hlinkClick>
              </a:rPr>
              <a:t>Adaisseh</a:t>
            </a:r>
            <a:r>
              <a:rPr lang="en-US" sz="1100">
                <a:solidFill>
                  <a:schemeClr val="dk1"/>
                </a:solidFill>
                <a:latin typeface="Roboto"/>
                <a:ea typeface="Roboto"/>
                <a:cs typeface="Roboto"/>
                <a:sym typeface="Roboto"/>
              </a:rPr>
              <a:t> at dawn and attacked prefabricated rooms in Aita al-Shaab twice in less than half an hour on the night of Thursday, May 15.</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Soundboms were also dropped over a house in KfarKila and a destroyed school in Dahra, and more artillery targeted Jabal al-Sadana, </a:t>
            </a:r>
            <a:r>
              <a:rPr lang="en-US" sz="1100" u="sng">
                <a:solidFill>
                  <a:srgbClr val="326280"/>
                </a:solidFill>
                <a:latin typeface="Roboto"/>
                <a:ea typeface="Roboto"/>
                <a:cs typeface="Roboto"/>
                <a:sym typeface="Roboto"/>
                <a:hlinkClick r:id="rId18">
                  <a:extLst>
                    <a:ext uri="{A12FA001-AC4F-418D-AE19-62706E023703}">
                      <ahyp:hlinkClr val="tx"/>
                    </a:ext>
                  </a:extLst>
                </a:hlinkClick>
              </a:rPr>
              <a:t>Shebaa</a:t>
            </a:r>
            <a:r>
              <a:rPr lang="en-US" sz="1100">
                <a:solidFill>
                  <a:schemeClr val="dk1"/>
                </a:solidFill>
                <a:latin typeface="Roboto"/>
                <a:ea typeface="Roboto"/>
                <a:cs typeface="Roboto"/>
                <a:sym typeface="Roboto"/>
              </a:rPr>
              <a:t> with eight shells.</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80" name="Google Shape;80;g21c10510c5b_0_2"/>
          <p:cNvSpPr txBox="1"/>
          <p:nvPr/>
        </p:nvSpPr>
        <p:spPr>
          <a:xfrm>
            <a:off x="439549" y="72819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Thursday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15</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81" name="Google Shape;81;g21c10510c5b_0_2"/>
          <p:cNvSpPr/>
          <p:nvPr/>
        </p:nvSpPr>
        <p:spPr>
          <a:xfrm>
            <a:off x="2269923" y="13103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2" name="Google Shape;82;g21c10510c5b_0_2"/>
          <p:cNvSpPr/>
          <p:nvPr/>
        </p:nvSpPr>
        <p:spPr>
          <a:xfrm>
            <a:off x="2269923" y="400530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83" name="Google Shape;83;g21c10510c5b_0_2"/>
          <p:cNvSpPr txBox="1"/>
          <p:nvPr/>
        </p:nvSpPr>
        <p:spPr>
          <a:xfrm>
            <a:off x="512949" y="230975"/>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lang="en-US" sz="1100">
                <a:solidFill>
                  <a:srgbClr val="326380"/>
                </a:solidFill>
                <a:latin typeface="Roboto"/>
                <a:ea typeface="Roboto"/>
                <a:cs typeface="Roboto"/>
                <a:sym typeface="Roboto"/>
              </a:rPr>
              <a:t>Tuesday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13</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84" name="Google Shape;84;g21c10510c5b_0_2"/>
          <p:cNvSpPr txBox="1"/>
          <p:nvPr/>
        </p:nvSpPr>
        <p:spPr>
          <a:xfrm>
            <a:off x="515749" y="38817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Wednesday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14</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85" name="Google Shape;85;g21c10510c5b_0_2"/>
          <p:cNvSpPr/>
          <p:nvPr/>
        </p:nvSpPr>
        <p:spPr>
          <a:xfrm>
            <a:off x="2269923" y="740550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cxnSp>
        <p:nvCxnSpPr>
          <p:cNvPr id="90" name="Google Shape;90;g35a80f7b548_0_31"/>
          <p:cNvCxnSpPr/>
          <p:nvPr/>
        </p:nvCxnSpPr>
        <p:spPr>
          <a:xfrm>
            <a:off x="2361725" y="-15225"/>
            <a:ext cx="0" cy="10148100"/>
          </a:xfrm>
          <a:prstGeom prst="straightConnector1">
            <a:avLst/>
          </a:prstGeom>
          <a:noFill/>
          <a:ln cap="flat" cmpd="sng" w="9525">
            <a:solidFill>
              <a:srgbClr val="406984"/>
            </a:solidFill>
            <a:prstDash val="solid"/>
            <a:miter lim="8000"/>
            <a:headEnd len="sm" w="sm" type="none"/>
            <a:tailEnd len="sm" w="sm" type="none"/>
          </a:ln>
        </p:spPr>
      </p:cxnSp>
      <p:pic>
        <p:nvPicPr>
          <p:cNvPr descr="Picture 50" id="91" name="Google Shape;91;g35a80f7b548_0_31"/>
          <p:cNvPicPr preferRelativeResize="0"/>
          <p:nvPr/>
        </p:nvPicPr>
        <p:blipFill rotWithShape="1">
          <a:blip r:embed="rId3">
            <a:alphaModFix amt="58999"/>
          </a:blip>
          <a:srcRect b="0" l="0" r="0" t="10506"/>
          <a:stretch/>
        </p:blipFill>
        <p:spPr>
          <a:xfrm>
            <a:off x="2456964" y="230963"/>
            <a:ext cx="5173174" cy="6225000"/>
          </a:xfrm>
          <a:prstGeom prst="rect">
            <a:avLst/>
          </a:prstGeom>
          <a:noFill/>
          <a:ln>
            <a:noFill/>
          </a:ln>
          <a:effectLst>
            <a:outerShdw blurRad="50800" rotWithShape="0" dir="5400000" dist="50800">
              <a:srgbClr val="000000">
                <a:alpha val="0"/>
              </a:srgbClr>
            </a:outerShdw>
          </a:effectLst>
        </p:spPr>
      </p:pic>
      <p:sp>
        <p:nvSpPr>
          <p:cNvPr id="92" name="Google Shape;92;g35a80f7b548_0_31"/>
          <p:cNvSpPr txBox="1"/>
          <p:nvPr/>
        </p:nvSpPr>
        <p:spPr>
          <a:xfrm>
            <a:off x="610482" y="6148175"/>
            <a:ext cx="1656000" cy="307800"/>
          </a:xfrm>
          <a:prstGeom prst="rect">
            <a:avLst/>
          </a:prstGeom>
          <a:noFill/>
          <a:ln>
            <a:noFill/>
          </a:ln>
        </p:spPr>
        <p:txBody>
          <a:bodyPr anchorCtr="0" anchor="t" bIns="45700" lIns="45700" spcFirstLastPara="1" rIns="45700" wrap="square" tIns="45700">
            <a:spAutoFit/>
          </a:bodyPr>
          <a:lstStyle/>
          <a:p>
            <a:pPr indent="0" lvl="0" marL="0" marR="0" rtl="0" algn="just">
              <a:lnSpc>
                <a:spcPct val="107000"/>
              </a:lnSpc>
              <a:spcBef>
                <a:spcPts val="0"/>
              </a:spcBef>
              <a:spcAft>
                <a:spcPts val="0"/>
              </a:spcAft>
              <a:buClr>
                <a:srgbClr val="FFFFFF"/>
              </a:buClr>
              <a:buSzPts val="1400"/>
              <a:buFont typeface="Roboto"/>
              <a:buNone/>
            </a:pPr>
            <a:r>
              <a:t/>
            </a:r>
            <a:endParaRPr b="0" i="0" sz="1400" u="none" cap="none" strike="noStrike">
              <a:solidFill>
                <a:srgbClr val="000000"/>
              </a:solidFill>
              <a:latin typeface="Arial"/>
              <a:ea typeface="Arial"/>
              <a:cs typeface="Arial"/>
              <a:sym typeface="Arial"/>
            </a:endParaRPr>
          </a:p>
        </p:txBody>
      </p:sp>
      <p:sp>
        <p:nvSpPr>
          <p:cNvPr id="93" name="Google Shape;93;g35a80f7b548_0_31"/>
          <p:cNvSpPr txBox="1"/>
          <p:nvPr/>
        </p:nvSpPr>
        <p:spPr>
          <a:xfrm>
            <a:off x="2677200" y="131025"/>
            <a:ext cx="4946700" cy="400200"/>
          </a:xfrm>
          <a:prstGeom prst="rect">
            <a:avLst/>
          </a:prstGeom>
          <a:noFill/>
          <a:ln>
            <a:noFill/>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1" i="0" sz="1000" u="none" cap="none" strike="noStrike">
              <a:solidFill>
                <a:srgbClr val="000000"/>
              </a:solidFill>
              <a:latin typeface="Roboto"/>
              <a:ea typeface="Roboto"/>
              <a:cs typeface="Roboto"/>
              <a:sym typeface="Roboto"/>
            </a:endParaRPr>
          </a:p>
        </p:txBody>
      </p:sp>
      <p:sp>
        <p:nvSpPr>
          <p:cNvPr id="94" name="Google Shape;94;g35a80f7b548_0_31"/>
          <p:cNvSpPr txBox="1"/>
          <p:nvPr/>
        </p:nvSpPr>
        <p:spPr>
          <a:xfrm>
            <a:off x="2677200" y="131025"/>
            <a:ext cx="49467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Roboto"/>
              <a:ea typeface="Roboto"/>
              <a:cs typeface="Roboto"/>
              <a:sym typeface="Roboto"/>
            </a:endParaRPr>
          </a:p>
        </p:txBody>
      </p:sp>
      <p:sp>
        <p:nvSpPr>
          <p:cNvPr id="95" name="Google Shape;95;g35a80f7b548_0_31"/>
          <p:cNvSpPr txBox="1"/>
          <p:nvPr/>
        </p:nvSpPr>
        <p:spPr>
          <a:xfrm>
            <a:off x="3285525" y="131025"/>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35a80f7b548_0_31"/>
          <p:cNvSpPr txBox="1"/>
          <p:nvPr/>
        </p:nvSpPr>
        <p:spPr>
          <a:xfrm>
            <a:off x="2453225" y="13450"/>
            <a:ext cx="5280300" cy="1231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4">
                  <a:extLst>
                    <a:ext uri="{A12FA001-AC4F-418D-AE19-62706E023703}">
                      <ahyp:hlinkClr val="tx"/>
                    </a:ext>
                  </a:extLst>
                </a:hlinkClick>
              </a:rPr>
              <a:t>Parliament passes draft law for random bullet firing</a:t>
            </a:r>
            <a:endParaRPr b="1" sz="1100">
              <a:solidFill>
                <a:srgbClr val="326280"/>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After the recent events of random bullet firing after the municipal elections that threatened the lives of many citizens, the Lebanese parliament passed in its session a draft law that </a:t>
            </a:r>
            <a:r>
              <a:rPr lang="en-US" sz="1100" u="sng">
                <a:solidFill>
                  <a:srgbClr val="326280"/>
                </a:solidFill>
                <a:latin typeface="Roboto"/>
                <a:ea typeface="Roboto"/>
                <a:cs typeface="Roboto"/>
                <a:sym typeface="Roboto"/>
                <a:hlinkClick r:id="rId5">
                  <a:extLst>
                    <a:ext uri="{A12FA001-AC4F-418D-AE19-62706E023703}">
                      <ahyp:hlinkClr val="tx"/>
                    </a:ext>
                  </a:extLst>
                </a:hlinkClick>
              </a:rPr>
              <a:t>doubles</a:t>
            </a:r>
            <a:r>
              <a:rPr lang="en-US" sz="1100">
                <a:solidFill>
                  <a:schemeClr val="dk1"/>
                </a:solidFill>
                <a:latin typeface="Roboto"/>
                <a:ea typeface="Roboto"/>
                <a:cs typeface="Roboto"/>
                <a:sym typeface="Roboto"/>
              </a:rPr>
              <a:t> the penalties for firing bullets in the air on Thursday, May 15.</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The previous law would rule for </a:t>
            </a:r>
            <a:r>
              <a:rPr lang="en-US" sz="1100" u="sng">
                <a:solidFill>
                  <a:srgbClr val="326280"/>
                </a:solidFill>
                <a:latin typeface="Roboto"/>
                <a:ea typeface="Roboto"/>
                <a:cs typeface="Roboto"/>
                <a:sym typeface="Roboto"/>
                <a:hlinkClick r:id="rId6">
                  <a:extLst>
                    <a:ext uri="{A12FA001-AC4F-418D-AE19-62706E023703}">
                      <ahyp:hlinkClr val="tx"/>
                    </a:ext>
                  </a:extLst>
                </a:hlinkClick>
              </a:rPr>
              <a:t>imprisonment</a:t>
            </a:r>
            <a:r>
              <a:rPr lang="en-US" sz="1100">
                <a:solidFill>
                  <a:schemeClr val="dk1"/>
                </a:solidFill>
                <a:latin typeface="Roboto"/>
                <a:ea typeface="Roboto"/>
                <a:cs typeface="Roboto"/>
                <a:sym typeface="Roboto"/>
              </a:rPr>
              <a:t> between 3 months and 3 years for random shooting, and it now provides imprisonment between 6 months and 6 years.</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b="1" lang="en-US" sz="1100" u="sng">
                <a:solidFill>
                  <a:srgbClr val="326280"/>
                </a:solidFill>
                <a:latin typeface="Roboto"/>
                <a:ea typeface="Roboto"/>
                <a:cs typeface="Roboto"/>
                <a:sym typeface="Roboto"/>
                <a:hlinkClick r:id="rId7">
                  <a:extLst>
                    <a:ext uri="{A12FA001-AC4F-418D-AE19-62706E023703}">
                      <ahyp:hlinkClr val="tx"/>
                    </a:ext>
                  </a:extLst>
                </a:hlinkClick>
              </a:rPr>
              <a:t>Prisoners in Roumieh Prison riot for the execution of General Amnesty Law</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Prisoners protested in Roumieh prison and </a:t>
            </a:r>
            <a:r>
              <a:rPr lang="en-US" sz="1100" u="sng">
                <a:solidFill>
                  <a:srgbClr val="326280"/>
                </a:solidFill>
                <a:latin typeface="Roboto"/>
                <a:ea typeface="Roboto"/>
                <a:cs typeface="Roboto"/>
                <a:sym typeface="Roboto"/>
                <a:hlinkClick r:id="rId8">
                  <a:extLst>
                    <a:ext uri="{A12FA001-AC4F-418D-AE19-62706E023703}">
                      <ahyp:hlinkClr val="tx"/>
                    </a:ext>
                  </a:extLst>
                </a:hlinkClick>
              </a:rPr>
              <a:t>unrest</a:t>
            </a:r>
            <a:r>
              <a:rPr lang="en-US" sz="1100">
                <a:latin typeface="Roboto"/>
                <a:ea typeface="Roboto"/>
                <a:cs typeface="Roboto"/>
                <a:sym typeface="Roboto"/>
              </a:rPr>
              <a:t> erupted, coinciding with a parliamentary session to pressure voting on the general amnesty law on Friday, May 16.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Some of the prisoners hug nooses in the prisoners and threatened to commit suicide, while families of the inmates also gathered outside the prison demanding to pass the bill, which was ultimately not voted upon.</a:t>
            </a:r>
            <a:endParaRPr b="1" sz="1100">
              <a:solidFill>
                <a:schemeClr val="dk1"/>
              </a:solidFill>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9">
                  <a:extLst>
                    <a:ext uri="{A12FA001-AC4F-418D-AE19-62706E023703}">
                      <ahyp:hlinkClr val="tx"/>
                    </a:ext>
                  </a:extLst>
                </a:hlinkClick>
              </a:rPr>
              <a:t>Clashes between Al-Jumaijmeh residents and UNIFIL patrol</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After a UNIFIL patrol entered a private property in the town of Al-Jumaijmeh, Bint Jbeil district, a clash broke out between the residents and the soldiers on the morning of Friday, May 16.</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The residents and landowners of the property intercepted the patrol as it was not escorted by the Lebanese army. As a response, </a:t>
            </a:r>
            <a:r>
              <a:rPr lang="en-US" sz="1100" u="sng">
                <a:solidFill>
                  <a:srgbClr val="326280"/>
                </a:solidFill>
                <a:latin typeface="Roboto"/>
                <a:ea typeface="Roboto"/>
                <a:cs typeface="Roboto"/>
                <a:sym typeface="Roboto"/>
                <a:hlinkClick r:id="rId10">
                  <a:extLst>
                    <a:ext uri="{A12FA001-AC4F-418D-AE19-62706E023703}">
                      <ahyp:hlinkClr val="tx"/>
                    </a:ext>
                  </a:extLst>
                </a:hlinkClick>
              </a:rPr>
              <a:t>UNIFIL</a:t>
            </a:r>
            <a:r>
              <a:rPr lang="en-US" sz="1100">
                <a:latin typeface="Roboto"/>
                <a:ea typeface="Roboto"/>
                <a:cs typeface="Roboto"/>
                <a:sym typeface="Roboto"/>
              </a:rPr>
              <a:t> soldiers fired in the air and threw tear gas to disperse the crowd and injuries on both sides were recorded.</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1">
                  <a:extLst>
                    <a:ext uri="{A12FA001-AC4F-418D-AE19-62706E023703}">
                      <ahyp:hlinkClr val="tx"/>
                    </a:ext>
                  </a:extLst>
                </a:hlinkClick>
              </a:rPr>
              <a:t>Israeli phosphorus shelling and drone crashing in the South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 Israeli phosphorus shell fell on the town of </a:t>
            </a:r>
            <a:r>
              <a:rPr lang="en-US" sz="1100" u="sng">
                <a:solidFill>
                  <a:srgbClr val="326280"/>
                </a:solidFill>
                <a:latin typeface="Roboto"/>
                <a:ea typeface="Roboto"/>
                <a:cs typeface="Roboto"/>
                <a:sym typeface="Roboto"/>
                <a:hlinkClick r:id="rId12">
                  <a:extLst>
                    <a:ext uri="{A12FA001-AC4F-418D-AE19-62706E023703}">
                      <ahyp:hlinkClr val="tx"/>
                    </a:ext>
                  </a:extLst>
                </a:hlinkClick>
              </a:rPr>
              <a:t>Adaisseh</a:t>
            </a:r>
            <a:r>
              <a:rPr lang="en-US" sz="1100">
                <a:latin typeface="Roboto"/>
                <a:ea typeface="Roboto"/>
                <a:cs typeface="Roboto"/>
                <a:sym typeface="Roboto"/>
              </a:rPr>
              <a:t> on Friday, May 16, </a:t>
            </a:r>
            <a:r>
              <a:rPr lang="en-US" sz="1100">
                <a:solidFill>
                  <a:schemeClr val="dk1"/>
                </a:solidFill>
                <a:latin typeface="Roboto"/>
                <a:ea typeface="Roboto"/>
                <a:cs typeface="Roboto"/>
                <a:sym typeface="Roboto"/>
              </a:rPr>
              <a:t>, according to the </a:t>
            </a:r>
            <a:r>
              <a:rPr lang="en-US" sz="1100" u="sng">
                <a:solidFill>
                  <a:srgbClr val="326280"/>
                </a:solidFill>
                <a:latin typeface="Roboto"/>
                <a:ea typeface="Roboto"/>
                <a:cs typeface="Roboto"/>
                <a:sym typeface="Roboto"/>
                <a:hlinkClick r:id="rId13">
                  <a:extLst>
                    <a:ext uri="{A12FA001-AC4F-418D-AE19-62706E023703}">
                      <ahyp:hlinkClr val="tx"/>
                    </a:ext>
                  </a:extLst>
                </a:hlinkClick>
              </a:rPr>
              <a:t>Lebanese Army</a:t>
            </a:r>
            <a:r>
              <a:rPr lang="en-US" sz="1100">
                <a:latin typeface="Roboto"/>
                <a:ea typeface="Roboto"/>
                <a:cs typeface="Roboto"/>
                <a:sym typeface="Roboto"/>
              </a:rPr>
              <a:t>, and another Israeli drone </a:t>
            </a:r>
            <a:r>
              <a:rPr lang="en-US" sz="1100" u="sng">
                <a:solidFill>
                  <a:srgbClr val="326280"/>
                </a:solidFill>
                <a:latin typeface="Roboto"/>
                <a:ea typeface="Roboto"/>
                <a:cs typeface="Roboto"/>
                <a:sym typeface="Roboto"/>
                <a:hlinkClick r:id="rId14">
                  <a:extLst>
                    <a:ext uri="{A12FA001-AC4F-418D-AE19-62706E023703}">
                      <ahyp:hlinkClr val="tx"/>
                    </a:ext>
                  </a:extLst>
                </a:hlinkClick>
              </a:rPr>
              <a:t>crashed</a:t>
            </a:r>
            <a:r>
              <a:rPr lang="en-US" sz="1100">
                <a:latin typeface="Roboto"/>
                <a:ea typeface="Roboto"/>
                <a:cs typeface="Roboto"/>
                <a:sym typeface="Roboto"/>
              </a:rPr>
              <a:t> in the Alman al-Shomriya area of ​​Marjeyoun.</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15">
                  <a:extLst>
                    <a:ext uri="{A12FA001-AC4F-418D-AE19-62706E023703}">
                      <ahyp:hlinkClr val="tx"/>
                    </a:ext>
                  </a:extLst>
                </a:hlinkClick>
              </a:rPr>
              <a:t>Israeli airstrikes on cars and prefabricated rooms and soundbombs in the South</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In the morning of Saturday, May 17, Israeli airstrikes targeted a car in </a:t>
            </a:r>
            <a:r>
              <a:rPr lang="en-US" sz="1100" u="sng">
                <a:solidFill>
                  <a:srgbClr val="326280"/>
                </a:solidFill>
                <a:latin typeface="Roboto"/>
                <a:ea typeface="Roboto"/>
                <a:cs typeface="Roboto"/>
                <a:sym typeface="Roboto"/>
                <a:hlinkClick r:id="rId16">
                  <a:extLst>
                    <a:ext uri="{A12FA001-AC4F-418D-AE19-62706E023703}">
                      <ahyp:hlinkClr val="tx"/>
                    </a:ext>
                  </a:extLst>
                </a:hlinkClick>
              </a:rPr>
              <a:t>Wadi Khalil</a:t>
            </a:r>
            <a:r>
              <a:rPr lang="en-US" sz="1100" u="sng">
                <a:solidFill>
                  <a:srgbClr val="1155CC"/>
                </a:solidFill>
                <a:latin typeface="Roboto"/>
                <a:ea typeface="Roboto"/>
                <a:cs typeface="Roboto"/>
                <a:sym typeface="Roboto"/>
                <a:hlinkClick r:id="rId17">
                  <a:extLst>
                    <a:ext uri="{A12FA001-AC4F-418D-AE19-62706E023703}">
                      <ahyp:hlinkClr val="tx"/>
                    </a:ext>
                  </a:extLst>
                </a:hlinkClick>
              </a:rPr>
              <a:t> </a:t>
            </a:r>
            <a:r>
              <a:rPr lang="en-US" sz="1100">
                <a:latin typeface="Roboto"/>
                <a:ea typeface="Roboto"/>
                <a:cs typeface="Roboto"/>
                <a:sym typeface="Roboto"/>
              </a:rPr>
              <a:t>and a </a:t>
            </a:r>
            <a:r>
              <a:rPr lang="en-US" sz="1100" u="sng">
                <a:solidFill>
                  <a:srgbClr val="326280"/>
                </a:solidFill>
                <a:latin typeface="Roboto"/>
                <a:ea typeface="Roboto"/>
                <a:cs typeface="Roboto"/>
                <a:sym typeface="Roboto"/>
                <a:hlinkClick r:id="rId18">
                  <a:extLst>
                    <a:ext uri="{A12FA001-AC4F-418D-AE19-62706E023703}">
                      <ahyp:hlinkClr val="tx"/>
                    </a:ext>
                  </a:extLst>
                </a:hlinkClick>
              </a:rPr>
              <a:t>hangar</a:t>
            </a:r>
            <a:r>
              <a:rPr lang="en-US" sz="1100">
                <a:latin typeface="Roboto"/>
                <a:ea typeface="Roboto"/>
                <a:cs typeface="Roboto"/>
                <a:sym typeface="Roboto"/>
              </a:rPr>
              <a:t> in Aita al-Shaab with no injuries recorded. </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 prefabricated room and a stone-making factory were attacked in the Yarin border area. A soundbomb was dropped over fishermen on the </a:t>
            </a:r>
            <a:r>
              <a:rPr lang="en-US" sz="1100" u="sng">
                <a:solidFill>
                  <a:srgbClr val="326280"/>
                </a:solidFill>
                <a:latin typeface="Roboto"/>
                <a:ea typeface="Roboto"/>
                <a:cs typeface="Roboto"/>
                <a:sym typeface="Roboto"/>
                <a:hlinkClick r:id="rId19">
                  <a:extLst>
                    <a:ext uri="{A12FA001-AC4F-418D-AE19-62706E023703}">
                      <ahyp:hlinkClr val="tx"/>
                    </a:ext>
                  </a:extLst>
                </a:hlinkClick>
              </a:rPr>
              <a:t>Naqoura</a:t>
            </a:r>
            <a:r>
              <a:rPr lang="en-US" sz="1100">
                <a:latin typeface="Roboto"/>
                <a:ea typeface="Roboto"/>
                <a:cs typeface="Roboto"/>
                <a:sym typeface="Roboto"/>
              </a:rPr>
              <a:t> coast, and three others targeted a destroyed house in </a:t>
            </a:r>
            <a:r>
              <a:rPr lang="en-US" sz="1100" u="sng">
                <a:solidFill>
                  <a:srgbClr val="326280"/>
                </a:solidFill>
                <a:latin typeface="Roboto"/>
                <a:ea typeface="Roboto"/>
                <a:cs typeface="Roboto"/>
                <a:sym typeface="Roboto"/>
                <a:hlinkClick r:id="rId20">
                  <a:extLst>
                    <a:ext uri="{A12FA001-AC4F-418D-AE19-62706E023703}">
                      <ahyp:hlinkClr val="tx"/>
                    </a:ext>
                  </a:extLst>
                </a:hlinkClick>
              </a:rPr>
              <a:t>Kfarkila</a:t>
            </a:r>
            <a:r>
              <a:rPr lang="en-US" sz="1100">
                <a:latin typeface="Roboto"/>
                <a:ea typeface="Roboto"/>
                <a:cs typeface="Roboto"/>
                <a:sym typeface="Roboto"/>
              </a:rPr>
              <a:t>.</a:t>
            </a:r>
            <a:endParaRPr sz="1100">
              <a:latin typeface="Roboto"/>
              <a:ea typeface="Roboto"/>
              <a:cs typeface="Roboto"/>
              <a:sym typeface="Roboto"/>
            </a:endParaRPr>
          </a:p>
          <a:p>
            <a:pPr indent="0" lvl="0" marL="0" rtl="0" algn="l">
              <a:spcBef>
                <a:spcPts val="1200"/>
              </a:spcBef>
              <a:spcAft>
                <a:spcPts val="0"/>
              </a:spcAft>
              <a:buNone/>
            </a:pPr>
            <a:r>
              <a:rPr b="1" lang="en-US" sz="1100" u="sng">
                <a:solidFill>
                  <a:srgbClr val="326280"/>
                </a:solidFill>
                <a:latin typeface="Roboto"/>
                <a:ea typeface="Roboto"/>
                <a:cs typeface="Roboto"/>
                <a:sym typeface="Roboto"/>
                <a:hlinkClick r:id="rId21">
                  <a:extLst>
                    <a:ext uri="{A12FA001-AC4F-418D-AE19-62706E023703}">
                      <ahyp:hlinkClr val="tx"/>
                    </a:ext>
                  </a:extLst>
                </a:hlinkClick>
              </a:rPr>
              <a:t>Israeli airstrike targets a car and injures two citizens in Beit Yahoun</a:t>
            </a:r>
            <a:endParaRPr b="1" sz="1100">
              <a:solidFill>
                <a:srgbClr val="326280"/>
              </a:solidFill>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One army soldier and one citizen were injured in an Israeli airstrike on a Rapid car on the main road in </a:t>
            </a:r>
            <a:r>
              <a:rPr lang="en-US" sz="1100" u="sng">
                <a:solidFill>
                  <a:srgbClr val="326280"/>
                </a:solidFill>
                <a:latin typeface="Roboto"/>
                <a:ea typeface="Roboto"/>
                <a:cs typeface="Roboto"/>
                <a:sym typeface="Roboto"/>
                <a:hlinkClick r:id="rId22">
                  <a:extLst>
                    <a:ext uri="{A12FA001-AC4F-418D-AE19-62706E023703}">
                      <ahyp:hlinkClr val="tx"/>
                    </a:ext>
                  </a:extLst>
                </a:hlinkClick>
              </a:rPr>
              <a:t>Beit Yahoun</a:t>
            </a:r>
            <a:r>
              <a:rPr lang="en-US" sz="1100">
                <a:solidFill>
                  <a:srgbClr val="326280"/>
                </a:solidFill>
                <a:latin typeface="Roboto"/>
                <a:ea typeface="Roboto"/>
                <a:cs typeface="Roboto"/>
                <a:sym typeface="Roboto"/>
              </a:rPr>
              <a:t> </a:t>
            </a:r>
            <a:r>
              <a:rPr lang="en-US" sz="1100">
                <a:latin typeface="Roboto"/>
                <a:ea typeface="Roboto"/>
                <a:cs typeface="Roboto"/>
                <a:sym typeface="Roboto"/>
              </a:rPr>
              <a:t>near an army checkpoint on Sunday, May 18.</a:t>
            </a:r>
            <a:endParaRPr sz="1100">
              <a:latin typeface="Roboto"/>
              <a:ea typeface="Roboto"/>
              <a:cs typeface="Roboto"/>
              <a:sym typeface="Roboto"/>
            </a:endParaRPr>
          </a:p>
          <a:p>
            <a:pPr indent="0" lvl="0" marL="0" rtl="0" algn="l">
              <a:spcBef>
                <a:spcPts val="1200"/>
              </a:spcBef>
              <a:spcAft>
                <a:spcPts val="0"/>
              </a:spcAft>
              <a:buNone/>
            </a:pPr>
            <a:r>
              <a:rPr lang="en-US" sz="1100">
                <a:latin typeface="Roboto"/>
                <a:ea typeface="Roboto"/>
                <a:cs typeface="Roboto"/>
                <a:sym typeface="Roboto"/>
              </a:rPr>
              <a:t>Another Rapid car was attacked with Israeli gunfire in </a:t>
            </a:r>
            <a:r>
              <a:rPr lang="en-US" sz="1100" u="sng">
                <a:solidFill>
                  <a:srgbClr val="326280"/>
                </a:solidFill>
                <a:latin typeface="Roboto"/>
                <a:ea typeface="Roboto"/>
                <a:cs typeface="Roboto"/>
                <a:sym typeface="Roboto"/>
                <a:hlinkClick r:id="rId23">
                  <a:extLst>
                    <a:ext uri="{A12FA001-AC4F-418D-AE19-62706E023703}">
                      <ahyp:hlinkClr val="tx"/>
                    </a:ext>
                  </a:extLst>
                </a:hlinkClick>
              </a:rPr>
              <a:t>Kfarkila</a:t>
            </a:r>
            <a:r>
              <a:rPr lang="en-US" sz="1100">
                <a:latin typeface="Roboto"/>
                <a:ea typeface="Roboto"/>
                <a:cs typeface="Roboto"/>
                <a:sym typeface="Roboto"/>
              </a:rPr>
              <a:t>, while Israeli forces dropped flares over the </a:t>
            </a:r>
            <a:r>
              <a:rPr lang="en-US" sz="1100" u="sng">
                <a:solidFill>
                  <a:srgbClr val="326280"/>
                </a:solidFill>
                <a:latin typeface="Roboto"/>
                <a:ea typeface="Roboto"/>
                <a:cs typeface="Roboto"/>
                <a:sym typeface="Roboto"/>
                <a:hlinkClick r:id="rId24">
                  <a:extLst>
                    <a:ext uri="{A12FA001-AC4F-418D-AE19-62706E023703}">
                      <ahyp:hlinkClr val="tx"/>
                    </a:ext>
                  </a:extLst>
                </a:hlinkClick>
              </a:rPr>
              <a:t>Shebaa Farms</a:t>
            </a:r>
            <a:r>
              <a:rPr lang="en-US" sz="1100">
                <a:latin typeface="Roboto"/>
                <a:ea typeface="Roboto"/>
                <a:cs typeface="Roboto"/>
                <a:sym typeface="Roboto"/>
              </a:rPr>
              <a:t> and conducted combing operations near Al Jidar area.</a:t>
            </a:r>
            <a:endParaRPr sz="1100">
              <a:latin typeface="Roboto"/>
              <a:ea typeface="Roboto"/>
              <a:cs typeface="Roboto"/>
              <a:sym typeface="Roboto"/>
            </a:endParaRPr>
          </a:p>
          <a:p>
            <a:pPr indent="0" lvl="0" marL="0" rtl="0" algn="l">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1" algn="r">
              <a:spcBef>
                <a:spcPts val="1200"/>
              </a:spcBef>
              <a:spcAft>
                <a:spcPts val="0"/>
              </a:spcAft>
              <a:buNone/>
            </a:pPr>
            <a:r>
              <a:rPr lang="en-US" sz="1100">
                <a:latin typeface="Roboto"/>
                <a:ea typeface="Roboto"/>
                <a:cs typeface="Roboto"/>
                <a:sym typeface="Roboto"/>
              </a:rPr>
              <a:t> </a:t>
            </a:r>
            <a:endParaRPr sz="1100">
              <a:latin typeface="Roboto"/>
              <a:ea typeface="Roboto"/>
              <a:cs typeface="Roboto"/>
              <a:sym typeface="Roboto"/>
            </a:endParaRPr>
          </a:p>
          <a:p>
            <a:pPr indent="0" lvl="0" marL="0" rtl="1" algn="r">
              <a:spcBef>
                <a:spcPts val="1200"/>
              </a:spcBef>
              <a:spcAft>
                <a:spcPts val="0"/>
              </a:spcAft>
              <a:buNone/>
            </a:pPr>
            <a:r>
              <a:t/>
            </a:r>
            <a:endParaRPr sz="1100">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t/>
            </a:r>
            <a:endParaRPr sz="1100">
              <a:solidFill>
                <a:schemeClr val="dk1"/>
              </a:solidFill>
              <a:latin typeface="Roboto"/>
              <a:ea typeface="Roboto"/>
              <a:cs typeface="Roboto"/>
              <a:sym typeface="Roboto"/>
            </a:endParaRPr>
          </a:p>
          <a:p>
            <a:pPr indent="0" lvl="0" marL="0" rtl="0" algn="l">
              <a:spcBef>
                <a:spcPts val="1200"/>
              </a:spcBef>
              <a:spcAft>
                <a:spcPts val="0"/>
              </a:spcAft>
              <a:buClr>
                <a:schemeClr val="dk1"/>
              </a:buClr>
              <a:buSzPts val="1100"/>
              <a:buFont typeface="Arial"/>
              <a:buNone/>
            </a:pPr>
            <a:r>
              <a:rPr lang="en-US" sz="1100">
                <a:solidFill>
                  <a:schemeClr val="dk1"/>
                </a:solidFill>
                <a:latin typeface="Roboto"/>
                <a:ea typeface="Roboto"/>
                <a:cs typeface="Roboto"/>
                <a:sym typeface="Roboto"/>
              </a:rPr>
              <a:t>.</a:t>
            </a:r>
            <a:endParaRPr sz="1100">
              <a:solidFill>
                <a:schemeClr val="dk1"/>
              </a:solidFill>
              <a:latin typeface="Roboto"/>
              <a:ea typeface="Roboto"/>
              <a:cs typeface="Roboto"/>
              <a:sym typeface="Roboto"/>
            </a:endParaRPr>
          </a:p>
          <a:p>
            <a:pPr indent="0" lvl="0" marL="0" marR="0" rtl="0" algn="l">
              <a:lnSpc>
                <a:spcPct val="100000"/>
              </a:lnSpc>
              <a:spcBef>
                <a:spcPts val="1200"/>
              </a:spcBef>
              <a:spcAft>
                <a:spcPts val="1200"/>
              </a:spcAft>
              <a:buClr>
                <a:schemeClr val="dk1"/>
              </a:buClr>
              <a:buSzPts val="1100"/>
              <a:buFont typeface="Arial"/>
              <a:buNone/>
            </a:pPr>
            <a:r>
              <a:t/>
            </a:r>
            <a:endParaRPr b="1" sz="1100">
              <a:solidFill>
                <a:schemeClr val="dk1"/>
              </a:solidFill>
              <a:latin typeface="Roboto"/>
              <a:ea typeface="Roboto"/>
              <a:cs typeface="Roboto"/>
              <a:sym typeface="Roboto"/>
            </a:endParaRPr>
          </a:p>
        </p:txBody>
      </p:sp>
      <p:sp>
        <p:nvSpPr>
          <p:cNvPr id="97" name="Google Shape;97;g35a80f7b548_0_31"/>
          <p:cNvSpPr/>
          <p:nvPr/>
        </p:nvSpPr>
        <p:spPr>
          <a:xfrm>
            <a:off x="2269923" y="3513106"/>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
        <p:nvSpPr>
          <p:cNvPr id="98" name="Google Shape;98;g35a80f7b548_0_31"/>
          <p:cNvSpPr txBox="1"/>
          <p:nvPr/>
        </p:nvSpPr>
        <p:spPr>
          <a:xfrm>
            <a:off x="515749" y="3513100"/>
            <a:ext cx="1533300" cy="4308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Friday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16</a:t>
            </a:r>
            <a:r>
              <a:rPr b="0" i="0" lang="en-US" sz="1100" u="none" cap="none" strike="noStrike">
                <a:solidFill>
                  <a:srgbClr val="326380"/>
                </a:solidFill>
                <a:latin typeface="Roboto"/>
                <a:ea typeface="Roboto"/>
                <a:cs typeface="Roboto"/>
                <a:sym typeface="Roboto"/>
              </a:rPr>
              <a:t> May 2025</a:t>
            </a:r>
            <a:endParaRPr b="0" i="0" sz="1400" u="none" cap="none" strike="noStrike">
              <a:solidFill>
                <a:srgbClr val="000000"/>
              </a:solidFill>
              <a:latin typeface="Arial"/>
              <a:ea typeface="Arial"/>
              <a:cs typeface="Arial"/>
              <a:sym typeface="Arial"/>
            </a:endParaRPr>
          </a:p>
        </p:txBody>
      </p:sp>
      <p:sp>
        <p:nvSpPr>
          <p:cNvPr id="99" name="Google Shape;99;g35a80f7b548_0_31"/>
          <p:cNvSpPr txBox="1"/>
          <p:nvPr/>
        </p:nvSpPr>
        <p:spPr>
          <a:xfrm>
            <a:off x="530154" y="6397475"/>
            <a:ext cx="1504500" cy="6003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326380"/>
              </a:buClr>
              <a:buSzPts val="1100"/>
              <a:buFont typeface="Roboto"/>
              <a:buNone/>
            </a:pPr>
            <a:r>
              <a:rPr b="1" i="0" lang="en-US" sz="1100" u="none" cap="none" strike="noStrike">
                <a:solidFill>
                  <a:srgbClr val="326380"/>
                </a:solidFill>
                <a:latin typeface="Roboto"/>
                <a:ea typeface="Roboto"/>
                <a:cs typeface="Roboto"/>
                <a:sym typeface="Roboto"/>
              </a:rPr>
              <a:t>Saturday and Sunday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26380"/>
              </a:buClr>
              <a:buSzPts val="1100"/>
              <a:buFont typeface="Roboto"/>
              <a:buNone/>
            </a:pPr>
            <a:r>
              <a:rPr lang="en-US" sz="1100">
                <a:solidFill>
                  <a:srgbClr val="326380"/>
                </a:solidFill>
                <a:latin typeface="Roboto"/>
                <a:ea typeface="Roboto"/>
                <a:cs typeface="Roboto"/>
                <a:sym typeface="Roboto"/>
              </a:rPr>
              <a:t>17</a:t>
            </a:r>
            <a:r>
              <a:rPr b="0" i="0" lang="en-US" sz="1100" u="none" cap="none" strike="noStrike">
                <a:solidFill>
                  <a:srgbClr val="326380"/>
                </a:solidFill>
                <a:latin typeface="Roboto"/>
                <a:ea typeface="Roboto"/>
                <a:cs typeface="Roboto"/>
                <a:sym typeface="Roboto"/>
              </a:rPr>
              <a:t> and 1</a:t>
            </a:r>
            <a:r>
              <a:rPr lang="en-US" sz="1100">
                <a:solidFill>
                  <a:srgbClr val="326380"/>
                </a:solidFill>
                <a:latin typeface="Roboto"/>
                <a:ea typeface="Roboto"/>
                <a:cs typeface="Roboto"/>
                <a:sym typeface="Roboto"/>
              </a:rPr>
              <a:t>8</a:t>
            </a:r>
            <a:r>
              <a:rPr b="0" i="0" lang="en-US" sz="1100" u="none" cap="none" strike="noStrike">
                <a:solidFill>
                  <a:srgbClr val="326380"/>
                </a:solidFill>
                <a:latin typeface="Roboto"/>
                <a:ea typeface="Roboto"/>
                <a:cs typeface="Roboto"/>
                <a:sym typeface="Roboto"/>
              </a:rPr>
              <a:t> May</a:t>
            </a:r>
            <a:endParaRPr b="0" i="0" sz="1100" u="none" cap="none" strike="noStrike">
              <a:solidFill>
                <a:srgbClr val="326380"/>
              </a:solidFill>
              <a:latin typeface="Roboto"/>
              <a:ea typeface="Roboto"/>
              <a:cs typeface="Roboto"/>
              <a:sym typeface="Roboto"/>
            </a:endParaRPr>
          </a:p>
          <a:p>
            <a:pPr indent="0" lvl="0" marL="0" marR="0" rtl="0" algn="l">
              <a:lnSpc>
                <a:spcPct val="100000"/>
              </a:lnSpc>
              <a:spcBef>
                <a:spcPts val="0"/>
              </a:spcBef>
              <a:spcAft>
                <a:spcPts val="0"/>
              </a:spcAft>
              <a:buClr>
                <a:srgbClr val="326380"/>
              </a:buClr>
              <a:buSzPts val="1100"/>
              <a:buFont typeface="Roboto"/>
              <a:buNone/>
            </a:pPr>
            <a:r>
              <a:rPr b="0" i="0" lang="en-US" sz="1100" u="none" cap="none" strike="noStrike">
                <a:solidFill>
                  <a:srgbClr val="326380"/>
                </a:solidFill>
                <a:latin typeface="Roboto"/>
                <a:ea typeface="Roboto"/>
                <a:cs typeface="Roboto"/>
                <a:sym typeface="Roboto"/>
              </a:rPr>
              <a:t>2025</a:t>
            </a:r>
            <a:endParaRPr b="0" i="0" sz="1400" u="none" cap="none" strike="noStrike">
              <a:solidFill>
                <a:srgbClr val="000000"/>
              </a:solidFill>
              <a:latin typeface="Arial"/>
              <a:ea typeface="Arial"/>
              <a:cs typeface="Arial"/>
              <a:sym typeface="Arial"/>
            </a:endParaRPr>
          </a:p>
        </p:txBody>
      </p:sp>
      <p:sp>
        <p:nvSpPr>
          <p:cNvPr id="100" name="Google Shape;100;g35a80f7b548_0_31"/>
          <p:cNvSpPr/>
          <p:nvPr/>
        </p:nvSpPr>
        <p:spPr>
          <a:xfrm>
            <a:off x="2269923" y="6499581"/>
            <a:ext cx="183600" cy="183600"/>
          </a:xfrm>
          <a:prstGeom prst="ellipse">
            <a:avLst/>
          </a:prstGeom>
          <a:solidFill>
            <a:srgbClr val="40698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Helvetica Neue"/>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265c9df606f_0_6"/>
          <p:cNvPicPr preferRelativeResize="0"/>
          <p:nvPr/>
        </p:nvPicPr>
        <p:blipFill rotWithShape="1">
          <a:blip r:embed="rId3">
            <a:alphaModFix/>
          </a:blip>
          <a:srcRect b="12662" l="0" r="0" t="70614"/>
          <a:stretch/>
        </p:blipFill>
        <p:spPr>
          <a:xfrm rot="-5400000">
            <a:off x="-1143512" y="1131463"/>
            <a:ext cx="10084224" cy="7797200"/>
          </a:xfrm>
          <a:prstGeom prst="rect">
            <a:avLst/>
          </a:prstGeom>
          <a:noFill/>
          <a:ln>
            <a:noFill/>
          </a:ln>
        </p:spPr>
      </p:pic>
      <p:sp>
        <p:nvSpPr>
          <p:cNvPr id="106" name="Google Shape;106;g265c9df606f_0_6"/>
          <p:cNvSpPr txBox="1"/>
          <p:nvPr/>
        </p:nvSpPr>
        <p:spPr>
          <a:xfrm>
            <a:off x="797450" y="575925"/>
            <a:ext cx="54936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Montserrat"/>
                <a:ea typeface="Montserrat"/>
                <a:cs typeface="Montserrat"/>
                <a:sym typeface="Montserrat"/>
              </a:rPr>
              <a:t>REPORTING A VIOLATION OF HUMAN RIGHTS TO CLDH</a:t>
            </a:r>
            <a:endParaRPr b="0" i="0" sz="2600" u="none" cap="none" strike="noStrike">
              <a:solidFill>
                <a:srgbClr val="000000"/>
              </a:solidFill>
              <a:latin typeface="Montserrat"/>
              <a:ea typeface="Montserrat"/>
              <a:cs typeface="Montserrat"/>
              <a:sym typeface="Montserrat"/>
            </a:endParaRPr>
          </a:p>
        </p:txBody>
      </p:sp>
      <p:sp>
        <p:nvSpPr>
          <p:cNvPr id="107" name="Google Shape;107;g265c9df606f_0_6"/>
          <p:cNvSpPr txBox="1"/>
          <p:nvPr/>
        </p:nvSpPr>
        <p:spPr>
          <a:xfrm>
            <a:off x="797450" y="1627025"/>
            <a:ext cx="5838000" cy="141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If you wish to report an incident that may potentially constitute a violation of human rights, kindly send an email to the following address: </a:t>
            </a:r>
            <a:r>
              <a:rPr b="1" i="0" lang="en-US" sz="1400" u="sng" cap="none" strike="noStrike">
                <a:solidFill>
                  <a:schemeClr val="lt1"/>
                </a:solidFill>
                <a:latin typeface="Montserrat"/>
                <a:ea typeface="Montserrat"/>
                <a:cs typeface="Montserrat"/>
                <a:sym typeface="Montserrat"/>
                <a:hlinkClick r:id="rId4">
                  <a:extLst>
                    <a:ext uri="{A12FA001-AC4F-418D-AE19-62706E023703}">
                      <ahyp:hlinkClr val="tx"/>
                    </a:ext>
                  </a:extLst>
                </a:hlinkClick>
              </a:rPr>
              <a:t>violations@cldh-lebanon.org</a:t>
            </a:r>
            <a:endParaRPr b="1" i="0" sz="1400" u="none" cap="none" strike="noStrike">
              <a:solidFill>
                <a:schemeClr val="lt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US" sz="1400" u="none" cap="none" strike="noStrike">
                <a:solidFill>
                  <a:schemeClr val="lt1"/>
                </a:solidFill>
                <a:latin typeface="Montserrat"/>
                <a:ea typeface="Montserrat"/>
                <a:cs typeface="Montserrat"/>
                <a:sym typeface="Montserrat"/>
              </a:rPr>
              <a:t>You can also report an incident anonymously through our </a:t>
            </a:r>
            <a:r>
              <a:rPr b="1" i="0" lang="en-US" sz="14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website</a:t>
            </a:r>
            <a:r>
              <a:rPr b="0" i="0" lang="en-US" sz="1400" u="none" cap="none" strike="noStrike">
                <a:solidFill>
                  <a:schemeClr val="lt1"/>
                </a:solidFill>
                <a:latin typeface="Montserrat"/>
                <a:ea typeface="Montserrat"/>
                <a:cs typeface="Montserrat"/>
                <a:sym typeface="Montserrat"/>
              </a:rPr>
              <a:t>.</a:t>
            </a:r>
            <a:endParaRPr b="1" i="0" sz="1400" u="none" cap="none" strike="noStrike">
              <a:solidFill>
                <a:srgbClr val="FFFFFF"/>
              </a:solidFill>
              <a:latin typeface="Montserrat"/>
              <a:ea typeface="Montserrat"/>
              <a:cs typeface="Montserrat"/>
              <a:sym typeface="Montserrat"/>
            </a:endParaRPr>
          </a:p>
        </p:txBody>
      </p:sp>
      <p:sp>
        <p:nvSpPr>
          <p:cNvPr id="108" name="Google Shape;108;g265c9df606f_0_6"/>
          <p:cNvSpPr txBox="1"/>
          <p:nvPr/>
        </p:nvSpPr>
        <p:spPr>
          <a:xfrm>
            <a:off x="797450" y="3135425"/>
            <a:ext cx="58380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When making a report, please ensure to include the following information: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120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WHERE</a:t>
            </a:r>
            <a:r>
              <a:rPr b="0" i="0" lang="en-US" sz="1400" u="none" cap="none" strike="noStrike">
                <a:solidFill>
                  <a:srgbClr val="FFFFFF"/>
                </a:solidFill>
                <a:latin typeface="Montserrat"/>
                <a:ea typeface="Montserrat"/>
                <a:cs typeface="Montserrat"/>
                <a:sym typeface="Montserrat"/>
              </a:rPr>
              <a:t>: City/village, governorate, additional details (e.g. what prison)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WHAT</a:t>
            </a:r>
            <a:r>
              <a:rPr b="0" i="0" lang="en-US" sz="1400" u="none" cap="none" strike="noStrike">
                <a:solidFill>
                  <a:srgbClr val="FFFFFF"/>
                </a:solidFill>
                <a:latin typeface="Montserrat"/>
                <a:ea typeface="Montserrat"/>
                <a:cs typeface="Montserrat"/>
                <a:sym typeface="Montserrat"/>
              </a:rPr>
              <a:t>: Nature of the violation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HOW</a:t>
            </a:r>
            <a:r>
              <a:rPr b="0" i="0" lang="en-US" sz="1400" u="none" cap="none" strike="noStrike">
                <a:solidFill>
                  <a:srgbClr val="FFFFFF"/>
                </a:solidFill>
                <a:latin typeface="Montserrat"/>
                <a:ea typeface="Montserrat"/>
                <a:cs typeface="Montserrat"/>
                <a:sym typeface="Montserrat"/>
              </a:rPr>
              <a:t>: A narrative description of what happened</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WHEN</a:t>
            </a:r>
            <a:r>
              <a:rPr b="0" i="0" lang="en-US" sz="1400" u="none" cap="none" strike="noStrike">
                <a:solidFill>
                  <a:srgbClr val="FFFFFF"/>
                </a:solidFill>
                <a:latin typeface="Montserrat"/>
                <a:ea typeface="Montserrat"/>
                <a:cs typeface="Montserrat"/>
                <a:sym typeface="Montserrat"/>
              </a:rPr>
              <a:t>: Date of the episode (at least the year, if day and month are unknown)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TO WHOM</a:t>
            </a:r>
            <a:r>
              <a:rPr b="0" i="0" lang="en-US" sz="1400" u="none" cap="none" strike="noStrike">
                <a:solidFill>
                  <a:srgbClr val="FFFFFF"/>
                </a:solidFill>
                <a:latin typeface="Montserrat"/>
                <a:ea typeface="Montserrat"/>
                <a:cs typeface="Montserrat"/>
                <a:sym typeface="Montserrat"/>
              </a:rPr>
              <a:t>: Information regarding the victim (name, nationality, gender, date of birth, city of origin, phone number). Only share this information with the consent of the person.</a:t>
            </a:r>
            <a:endParaRPr b="0" i="0" sz="1400" u="none" cap="none" strike="noStrike">
              <a:solidFill>
                <a:srgbClr val="FFFFFF"/>
              </a:solidFill>
              <a:latin typeface="Montserrat"/>
              <a:ea typeface="Montserrat"/>
              <a:cs typeface="Montserrat"/>
              <a:sym typeface="Montserrat"/>
            </a:endParaRPr>
          </a:p>
          <a:p>
            <a:pPr indent="-317500" lvl="1" marL="914400" marR="0" rtl="0" algn="just">
              <a:lnSpc>
                <a:spcPct val="100000"/>
              </a:lnSpc>
              <a:spcBef>
                <a:spcPts val="0"/>
              </a:spcBef>
              <a:spcAft>
                <a:spcPts val="0"/>
              </a:spcAft>
              <a:buClr>
                <a:schemeClr val="lt1"/>
              </a:buClr>
              <a:buSzPts val="1400"/>
              <a:buFont typeface="Arial"/>
              <a:buChar char="○"/>
            </a:pPr>
            <a:r>
              <a:rPr b="1" i="0" lang="en-US" sz="1400" u="none" cap="none" strike="noStrike">
                <a:solidFill>
                  <a:srgbClr val="FFFFFF"/>
                </a:solidFill>
                <a:latin typeface="Montserrat"/>
                <a:ea typeface="Montserrat"/>
                <a:cs typeface="Montserrat"/>
                <a:sym typeface="Montserrat"/>
              </a:rPr>
              <a:t>WHO</a:t>
            </a:r>
            <a:r>
              <a:rPr b="0" i="0" lang="en-US" sz="1400" u="none" cap="none" strike="noStrike">
                <a:solidFill>
                  <a:srgbClr val="FFFFFF"/>
                </a:solidFill>
                <a:latin typeface="Montserrat"/>
                <a:ea typeface="Montserrat"/>
                <a:cs typeface="Montserrat"/>
                <a:sym typeface="Montserrat"/>
              </a:rPr>
              <a:t> is the person reporting (name, phone number) and how were they identified (e.g., victim him/herself, family member, eyewitness, journalist, humanitarian worker...)</a:t>
            </a:r>
            <a:endParaRPr b="0" i="0" sz="1400" u="none" cap="none" strike="noStrike">
              <a:solidFill>
                <a:srgbClr val="FFFFFF"/>
              </a:solidFill>
              <a:latin typeface="Montserrat"/>
              <a:ea typeface="Montserrat"/>
              <a:cs typeface="Montserrat"/>
              <a:sym typeface="Montserrat"/>
            </a:endParaRPr>
          </a:p>
        </p:txBody>
      </p:sp>
      <p:sp>
        <p:nvSpPr>
          <p:cNvPr id="109" name="Google Shape;109;g265c9df606f_0_6"/>
          <p:cNvSpPr txBox="1"/>
          <p:nvPr/>
        </p:nvSpPr>
        <p:spPr>
          <a:xfrm>
            <a:off x="797450" y="7014425"/>
            <a:ext cx="58380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ontserrat"/>
                <a:ea typeface="Montserrat"/>
                <a:cs typeface="Montserrat"/>
                <a:sym typeface="Montserrat"/>
              </a:rPr>
              <a:t>The information referred will remain completely private. It will be fact-checked and registered into CLDH’s internal system. No action will be undertaken without the explicit and written consent of the reporter.</a:t>
            </a:r>
            <a:endParaRPr b="0" i="0" sz="1400" u="none" cap="none" strike="noStrike">
              <a:solidFill>
                <a:srgbClr val="000000"/>
              </a:solidFill>
              <a:latin typeface="Montserrat"/>
              <a:ea typeface="Montserrat"/>
              <a:cs typeface="Montserrat"/>
              <a:sym typeface="Montserrat"/>
            </a:endParaRPr>
          </a:p>
        </p:txBody>
      </p:sp>
      <p:sp>
        <p:nvSpPr>
          <p:cNvPr id="110" name="Google Shape;110;g265c9df606f_0_6"/>
          <p:cNvSpPr txBox="1"/>
          <p:nvPr/>
        </p:nvSpPr>
        <p:spPr>
          <a:xfrm>
            <a:off x="1834300" y="9594300"/>
            <a:ext cx="41286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Montserrat"/>
                <a:ea typeface="Montserrat"/>
                <a:cs typeface="Montserrat"/>
                <a:sym typeface="Montserrat"/>
              </a:rPr>
              <a:t>FUNDED BY THE UNITED NATIONS DEMOCRACY FUND</a:t>
            </a:r>
            <a:endParaRPr b="0" i="0" sz="1100" u="none" cap="none" strike="noStrike">
              <a:solidFill>
                <a:srgbClr val="FFFFFF"/>
              </a:solidFill>
              <a:latin typeface="Montserrat"/>
              <a:ea typeface="Montserrat"/>
              <a:cs typeface="Montserrat"/>
              <a:sym typeface="Montserrat"/>
            </a:endParaRPr>
          </a:p>
        </p:txBody>
      </p:sp>
      <p:pic>
        <p:nvPicPr>
          <p:cNvPr id="111" name="Google Shape;111;g265c9df606f_0_6"/>
          <p:cNvPicPr preferRelativeResize="0"/>
          <p:nvPr/>
        </p:nvPicPr>
        <p:blipFill rotWithShape="1">
          <a:blip r:embed="rId6">
            <a:alphaModFix/>
          </a:blip>
          <a:srcRect b="0" l="0" r="0" t="0"/>
          <a:stretch/>
        </p:blipFill>
        <p:spPr>
          <a:xfrm>
            <a:off x="2859650" y="7732675"/>
            <a:ext cx="2871174" cy="2871174"/>
          </a:xfrm>
          <a:prstGeom prst="rect">
            <a:avLst/>
          </a:prstGeom>
          <a:noFill/>
          <a:ln>
            <a:noFill/>
          </a:ln>
        </p:spPr>
      </p:pic>
      <p:pic>
        <p:nvPicPr>
          <p:cNvPr id="112" name="Google Shape;112;g265c9df606f_0_6"/>
          <p:cNvPicPr preferRelativeResize="0"/>
          <p:nvPr/>
        </p:nvPicPr>
        <p:blipFill rotWithShape="1">
          <a:blip r:embed="rId7">
            <a:alphaModFix/>
          </a:blip>
          <a:srcRect b="0" l="0" r="0" t="0"/>
          <a:stretch/>
        </p:blipFill>
        <p:spPr>
          <a:xfrm>
            <a:off x="1758100" y="8388225"/>
            <a:ext cx="1560075" cy="156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